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3"/>
  </p:handoutMasterIdLst>
  <p:sldIdLst>
    <p:sldId id="282" r:id="rId3"/>
    <p:sldId id="257" r:id="rId5"/>
    <p:sldId id="258" r:id="rId6"/>
    <p:sldId id="288" r:id="rId7"/>
    <p:sldId id="283" r:id="rId8"/>
    <p:sldId id="291" r:id="rId9"/>
    <p:sldId id="292" r:id="rId10"/>
    <p:sldId id="293" r:id="rId11"/>
    <p:sldId id="262" r:id="rId12"/>
    <p:sldId id="284" r:id="rId13"/>
    <p:sldId id="263" r:id="rId14"/>
    <p:sldId id="267" r:id="rId15"/>
    <p:sldId id="287" r:id="rId16"/>
    <p:sldId id="261" r:id="rId17"/>
    <p:sldId id="309" r:id="rId18"/>
    <p:sldId id="311" r:id="rId19"/>
    <p:sldId id="313" r:id="rId20"/>
    <p:sldId id="314" r:id="rId21"/>
    <p:sldId id="315" r:id="rId22"/>
    <p:sldId id="316" r:id="rId23"/>
    <p:sldId id="317" r:id="rId24"/>
    <p:sldId id="318" r:id="rId25"/>
    <p:sldId id="319" r:id="rId26"/>
    <p:sldId id="320" r:id="rId27"/>
    <p:sldId id="321" r:id="rId28"/>
    <p:sldId id="322" r:id="rId29"/>
    <p:sldId id="260" r:id="rId30"/>
    <p:sldId id="272" r:id="rId31"/>
    <p:sldId id="280" r:id="rId32"/>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2FDB2607-1784-4EEB-B798-7EB5836EED8A}">
        <p14:showMediaCtrls xmlns:p14="http://schemas.microsoft.com/office/powerpoint/2010/main" val="1"/>
      </p:ext>
    </p:extLst>
  </p:showPr>
  <p:clrMru>
    <a:srgbClr val="9B1E23"/>
    <a:srgbClr val="1B2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4"/>
    <p:restoredTop sz="94636"/>
  </p:normalViewPr>
  <p:slideViewPr>
    <p:cSldViewPr snapToGrid="0" showGuides="1">
      <p:cViewPr varScale="1">
        <p:scale>
          <a:sx n="105" d="100"/>
          <a:sy n="105" d="100"/>
        </p:scale>
        <p:origin x="-756" y="-90"/>
      </p:cViewPr>
      <p:guideLst>
        <p:guide orient="horz" pos="21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26.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ongolian Baiti" panose="03000500000000000000" charset="0"/>
                <a:ea typeface="Mongolian Baiti" panose="03000500000000000000" charset="0"/>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ongolian Baiti" panose="03000500000000000000" charset="0"/>
                <a:ea typeface="Mongolian Baiti" panose="03000500000000000000" charset="0"/>
              </a:defRPr>
            </a:lvl1pPr>
          </a:lstStyle>
          <a:p>
            <a:fld id="{1D2FDAB4-95B5-464D-B9B3-0694EF46E821}"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ongolian Baiti" panose="03000500000000000000" charset="0"/>
                <a:ea typeface="Mongolian Baiti" panose="03000500000000000000" charset="0"/>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ongolian Baiti" panose="03000500000000000000" charset="0"/>
                <a:ea typeface="Mongolian Baiti" panose="03000500000000000000" charset="0"/>
              </a:defRPr>
            </a:lvl1pPr>
          </a:lstStyle>
          <a:p>
            <a:fld id="{04A65D14-D5F8-4688-B953-3DFCD36FA5B0}"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ongolian Baiti" panose="03000500000000000000" charset="0"/>
        <a:ea typeface="Mongolian Baiti" panose="03000500000000000000" charset="0"/>
        <a:cs typeface="+mn-cs"/>
      </a:defRPr>
    </a:lvl1pPr>
    <a:lvl2pPr marL="457200" algn="l" defTabSz="914400" rtl="0" eaLnBrk="1" latinLnBrk="0" hangingPunct="1">
      <a:defRPr sz="1200" b="0" i="0" kern="1200">
        <a:solidFill>
          <a:schemeClr val="tx1"/>
        </a:solidFill>
        <a:latin typeface="Mongolian Baiti" panose="03000500000000000000" charset="0"/>
        <a:ea typeface="Mongolian Baiti" panose="03000500000000000000" charset="0"/>
        <a:cs typeface="+mn-cs"/>
      </a:defRPr>
    </a:lvl2pPr>
    <a:lvl3pPr marL="914400" algn="l" defTabSz="914400" rtl="0" eaLnBrk="1" latinLnBrk="0" hangingPunct="1">
      <a:defRPr sz="1200" b="0" i="0" kern="1200">
        <a:solidFill>
          <a:schemeClr val="tx1"/>
        </a:solidFill>
        <a:latin typeface="Mongolian Baiti" panose="03000500000000000000" charset="0"/>
        <a:ea typeface="Mongolian Baiti" panose="03000500000000000000" charset="0"/>
        <a:cs typeface="+mn-cs"/>
      </a:defRPr>
    </a:lvl3pPr>
    <a:lvl4pPr marL="1371600" algn="l" defTabSz="914400" rtl="0" eaLnBrk="1" latinLnBrk="0" hangingPunct="1">
      <a:defRPr sz="1200" b="0" i="0" kern="1200">
        <a:solidFill>
          <a:schemeClr val="tx1"/>
        </a:solidFill>
        <a:latin typeface="Mongolian Baiti" panose="03000500000000000000" charset="0"/>
        <a:ea typeface="Mongolian Baiti" panose="03000500000000000000" charset="0"/>
        <a:cs typeface="+mn-cs"/>
      </a:defRPr>
    </a:lvl4pPr>
    <a:lvl5pPr marL="1828800" algn="l" defTabSz="914400" rtl="0" eaLnBrk="1" latinLnBrk="0" hangingPunct="1">
      <a:defRPr sz="1200" b="0" i="0" kern="1200">
        <a:solidFill>
          <a:schemeClr val="tx1"/>
        </a:solidFill>
        <a:latin typeface="Mongolian Baiti" panose="03000500000000000000" charset="0"/>
        <a:ea typeface="Mongolian Baiti" panose="03000500000000000000"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65D14-D5F8-4688-B953-3DFCD36FA5B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FB5F0-CDD8-4C43-AFF0-12C6372A97A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65D14-D5F8-4688-B953-3DFCD36FA5B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65D14-D5F8-4688-B953-3DFCD36FA5B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65D14-D5F8-4688-B953-3DFCD36FA5B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FB5F0-CDD8-4C43-AFF0-12C6372A97A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65D14-D5F8-4688-B953-3DFCD36FA5B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65D14-D5F8-4688-B953-3DFCD36FA5B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FB5F0-CDD8-4C43-AFF0-12C6372A97A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FB5F0-CDD8-4C43-AFF0-12C6372A97A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FB5F0-CDD8-4C43-AFF0-12C6372A97A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65D14-D5F8-4688-B953-3DFCD36FA5B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FB5F0-CDD8-4C43-AFF0-12C6372A97A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FB5F0-CDD8-4C43-AFF0-12C6372A97A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E3AC5D2-7F1E-4263-9279-9D44243433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34455A-92C8-48D2-AB31-E55D64055A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E3AC5D2-7F1E-4263-9279-9D44243433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34455A-92C8-48D2-AB31-E55D64055A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E3AC5D2-7F1E-4263-9279-9D44243433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34455A-92C8-48D2-AB31-E55D64055A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E3AC5D2-7F1E-4263-9279-9D44243433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34455A-92C8-48D2-AB31-E55D64055A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E3AC5D2-7F1E-4263-9279-9D44243433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34455A-92C8-48D2-AB31-E55D64055A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E3AC5D2-7F1E-4263-9279-9D442434337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34455A-92C8-48D2-AB31-E55D64055A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E3AC5D2-7F1E-4263-9279-9D442434337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834455A-92C8-48D2-AB31-E55D64055A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E3AC5D2-7F1E-4263-9279-9D442434337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834455A-92C8-48D2-AB31-E55D64055A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E3AC5D2-7F1E-4263-9279-9D442434337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834455A-92C8-48D2-AB31-E55D64055A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E3AC5D2-7F1E-4263-9279-9D442434337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34455A-92C8-48D2-AB31-E55D64055A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E3AC5D2-7F1E-4263-9279-9D442434337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34455A-92C8-48D2-AB31-E55D64055A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Mongolian Baiti" panose="03000500000000000000" charset="0"/>
                <a:ea typeface="Mongolian Baiti" panose="03000500000000000000" charset="0"/>
              </a:defRPr>
            </a:lvl1pPr>
          </a:lstStyle>
          <a:p>
            <a:fld id="{8E3AC5D2-7F1E-4263-9279-9D4424343373}"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Mongolian Baiti" panose="03000500000000000000" charset="0"/>
                <a:ea typeface="Mongolian Baiti" panose="03000500000000000000" charset="0"/>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Mongolian Baiti" panose="03000500000000000000" charset="0"/>
                <a:ea typeface="Mongolian Baiti" panose="03000500000000000000" charset="0"/>
              </a:defRPr>
            </a:lvl1pPr>
          </a:lstStyle>
          <a:p>
            <a:fld id="{F834455A-92C8-48D2-AB31-E55D64055A4D}"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Mongolian Baiti" panose="03000500000000000000" charset="0"/>
          <a:ea typeface="Mongolian Baiti" panose="03000500000000000000"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golian Baiti" panose="03000500000000000000" charset="0"/>
          <a:ea typeface="Mongolian Baiti" panose="0300050000000000000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golian Baiti" panose="03000500000000000000" charset="0"/>
          <a:ea typeface="Mongolian Baiti" panose="0300050000000000000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golian Baiti" panose="03000500000000000000" charset="0"/>
          <a:ea typeface="Mongolian Baiti" panose="0300050000000000000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golian Baiti" panose="03000500000000000000" charset="0"/>
          <a:ea typeface="Mongolian Baiti" panose="0300050000000000000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golian Baiti" panose="03000500000000000000" charset="0"/>
          <a:ea typeface="Mongolian Baiti" panose="0300050000000000000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tags" Target="../tags/tag5.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7.xml"/><Relationship Id="rId7" Type="http://schemas.openxmlformats.org/officeDocument/2006/relationships/tags" Target="../tags/tag9.xml"/><Relationship Id="rId6" Type="http://schemas.openxmlformats.org/officeDocument/2006/relationships/image" Target="../media/image7.png"/><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image" Target="../media/image5.png"/><Relationship Id="rId2" Type="http://schemas.openxmlformats.org/officeDocument/2006/relationships/tags" Target="../tags/tag6.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image" Target="../media/image8.png"/><Relationship Id="rId3" Type="http://schemas.openxmlformats.org/officeDocument/2006/relationships/tags" Target="../tags/tag10.xml"/><Relationship Id="rId2" Type="http://schemas.openxmlformats.org/officeDocument/2006/relationships/image" Target="../media/image5.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7.xml"/><Relationship Id="rId7"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hyperlink" Target="https://www.souning.com/3d/sn.html" TargetMode="External"/><Relationship Id="rId4" Type="http://schemas.openxmlformats.org/officeDocument/2006/relationships/image" Target="../media/image9.png"/><Relationship Id="rId3" Type="http://schemas.openxmlformats.org/officeDocument/2006/relationships/tags" Target="../tags/tag12.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9" Type="http://schemas.openxmlformats.org/officeDocument/2006/relationships/image" Target="../media/image16.jpe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tags" Target="../tags/tag14.xml"/><Relationship Id="rId2" Type="http://schemas.openxmlformats.org/officeDocument/2006/relationships/image" Target="../media/image5.png"/><Relationship Id="rId13" Type="http://schemas.openxmlformats.org/officeDocument/2006/relationships/notesSlide" Target="../notesSlides/notesSlide16.xml"/><Relationship Id="rId12" Type="http://schemas.openxmlformats.org/officeDocument/2006/relationships/slideLayout" Target="../slideLayouts/slideLayout7.xml"/><Relationship Id="rId11" Type="http://schemas.openxmlformats.org/officeDocument/2006/relationships/tags" Target="../tags/tag15.xml"/><Relationship Id="rId10" Type="http://schemas.openxmlformats.org/officeDocument/2006/relationships/image" Target="../media/image17.jpe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7.xml"/><Relationship Id="rId7" Type="http://schemas.openxmlformats.org/officeDocument/2006/relationships/tags" Target="../tags/tag1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 Id="rId3" Type="http://schemas.openxmlformats.org/officeDocument/2006/relationships/tags" Target="../tags/tag16.xml"/><Relationship Id="rId2" Type="http://schemas.openxmlformats.org/officeDocument/2006/relationships/image" Target="../media/image5.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7.xml"/><Relationship Id="rId3" Type="http://schemas.openxmlformats.org/officeDocument/2006/relationships/tags" Target="../tags/tag18.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7.xml"/><Relationship Id="rId5" Type="http://schemas.openxmlformats.org/officeDocument/2006/relationships/tags" Target="../tags/tag19.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0.xml"/><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11.png"/><Relationship Id="rId2" Type="http://schemas.openxmlformats.org/officeDocument/2006/relationships/image" Target="../media/image5.png"/><Relationship Id="rId10" Type="http://schemas.openxmlformats.org/officeDocument/2006/relationships/notesSlide" Target="../notesSlides/notesSlide20.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7.xml"/><Relationship Id="rId5" Type="http://schemas.openxmlformats.org/officeDocument/2006/relationships/tags" Target="../tags/tag21.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7.xml"/><Relationship Id="rId4" Type="http://schemas.openxmlformats.org/officeDocument/2006/relationships/tags" Target="../tags/tag22.xml"/><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3.xml"/><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5.png"/><Relationship Id="rId10" Type="http://schemas.openxmlformats.org/officeDocument/2006/relationships/notesSlide" Target="../notesSlides/notesSlide23.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image" Target="../media/image36.jpeg"/><Relationship Id="rId1" Type="http://schemas.openxmlformats.org/officeDocument/2006/relationships/image" Target="../media/image35.jpe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7.xml"/><Relationship Id="rId4" Type="http://schemas.openxmlformats.org/officeDocument/2006/relationships/image" Target="../media/image37.png"/><Relationship Id="rId3" Type="http://schemas.openxmlformats.org/officeDocument/2006/relationships/image" Target="../media/image1.png"/><Relationship Id="rId2" Type="http://schemas.openxmlformats.org/officeDocument/2006/relationships/tags" Target="../tags/tag25.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4651775" y="2657476"/>
            <a:ext cx="2820988"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latin typeface="Mongolian Baiti" panose="03000500000000000000" charset="0"/>
              <a:ea typeface="Mongolian Baiti" panose="03000500000000000000" charset="0"/>
            </a:endParaRPr>
          </a:p>
        </p:txBody>
      </p:sp>
      <p:sp>
        <p:nvSpPr>
          <p:cNvPr id="7" name="Freeform 7"/>
          <p:cNvSpPr/>
          <p:nvPr/>
        </p:nvSpPr>
        <p:spPr bwMode="auto">
          <a:xfrm>
            <a:off x="11991758" y="6657758"/>
            <a:ext cx="200242" cy="200242"/>
          </a:xfrm>
          <a:custGeom>
            <a:avLst/>
            <a:gdLst>
              <a:gd name="T0" fmla="*/ 43 w 43"/>
              <a:gd name="T1" fmla="*/ 0 h 43"/>
              <a:gd name="T2" fmla="*/ 0 w 43"/>
              <a:gd name="T3" fmla="*/ 43 h 43"/>
              <a:gd name="T4" fmla="*/ 43 w 43"/>
              <a:gd name="T5" fmla="*/ 43 h 43"/>
              <a:gd name="T6" fmla="*/ 43 w 43"/>
              <a:gd name="T7" fmla="*/ 0 h 43"/>
            </a:gdLst>
            <a:ahLst/>
            <a:cxnLst>
              <a:cxn ang="0">
                <a:pos x="T0" y="T1"/>
              </a:cxn>
              <a:cxn ang="0">
                <a:pos x="T2" y="T3"/>
              </a:cxn>
              <a:cxn ang="0">
                <a:pos x="T4" y="T5"/>
              </a:cxn>
              <a:cxn ang="0">
                <a:pos x="T6" y="T7"/>
              </a:cxn>
            </a:cxnLst>
            <a:rect l="0" t="0" r="r" b="b"/>
            <a:pathLst>
              <a:path w="43" h="43">
                <a:moveTo>
                  <a:pt x="43" y="0"/>
                </a:moveTo>
                <a:lnTo>
                  <a:pt x="0" y="43"/>
                </a:lnTo>
                <a:lnTo>
                  <a:pt x="43" y="43"/>
                </a:lnTo>
                <a:lnTo>
                  <a:pt x="43" y="0"/>
                </a:lnTo>
                <a:close/>
              </a:path>
            </a:pathLst>
          </a:custGeom>
          <a:solidFill>
            <a:srgbClr val="1222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Mongolian Baiti" panose="03000500000000000000" charset="0"/>
              <a:ea typeface="Mongolian Baiti" panose="03000500000000000000" charset="0"/>
            </a:endParaRPr>
          </a:p>
        </p:txBody>
      </p:sp>
      <p:grpSp>
        <p:nvGrpSpPr>
          <p:cNvPr id="28" name="组合 27"/>
          <p:cNvGrpSpPr/>
          <p:nvPr/>
        </p:nvGrpSpPr>
        <p:grpSpPr>
          <a:xfrm>
            <a:off x="7295369" y="2343337"/>
            <a:ext cx="4896631" cy="4514663"/>
            <a:chOff x="7295369" y="1940458"/>
            <a:chExt cx="5732474" cy="4917542"/>
          </a:xfrm>
        </p:grpSpPr>
        <p:sp>
          <p:nvSpPr>
            <p:cNvPr id="8" name="Freeform 8"/>
            <p:cNvSpPr/>
            <p:nvPr/>
          </p:nvSpPr>
          <p:spPr bwMode="auto">
            <a:xfrm>
              <a:off x="11081314" y="4897502"/>
              <a:ext cx="1946526" cy="1960498"/>
            </a:xfrm>
            <a:custGeom>
              <a:avLst/>
              <a:gdLst>
                <a:gd name="T0" fmla="*/ 418 w 418"/>
                <a:gd name="T1" fmla="*/ 0 h 421"/>
                <a:gd name="T2" fmla="*/ 0 w 418"/>
                <a:gd name="T3" fmla="*/ 421 h 421"/>
                <a:gd name="T4" fmla="*/ 418 w 418"/>
                <a:gd name="T5" fmla="*/ 421 h 421"/>
                <a:gd name="T6" fmla="*/ 418 w 418"/>
                <a:gd name="T7" fmla="*/ 0 h 421"/>
              </a:gdLst>
              <a:ahLst/>
              <a:cxnLst>
                <a:cxn ang="0">
                  <a:pos x="T0" y="T1"/>
                </a:cxn>
                <a:cxn ang="0">
                  <a:pos x="T2" y="T3"/>
                </a:cxn>
                <a:cxn ang="0">
                  <a:pos x="T4" y="T5"/>
                </a:cxn>
                <a:cxn ang="0">
                  <a:pos x="T6" y="T7"/>
                </a:cxn>
              </a:cxnLst>
              <a:rect l="0" t="0" r="r" b="b"/>
              <a:pathLst>
                <a:path w="418" h="421">
                  <a:moveTo>
                    <a:pt x="418" y="0"/>
                  </a:moveTo>
                  <a:lnTo>
                    <a:pt x="0" y="421"/>
                  </a:lnTo>
                  <a:lnTo>
                    <a:pt x="418" y="421"/>
                  </a:lnTo>
                  <a:lnTo>
                    <a:pt x="418" y="0"/>
                  </a:ln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9" name="Freeform 9"/>
            <p:cNvSpPr/>
            <p:nvPr/>
          </p:nvSpPr>
          <p:spPr bwMode="auto">
            <a:xfrm>
              <a:off x="10233784" y="4054627"/>
              <a:ext cx="2794056" cy="2803370"/>
            </a:xfrm>
            <a:custGeom>
              <a:avLst/>
              <a:gdLst>
                <a:gd name="T0" fmla="*/ 600 w 600"/>
                <a:gd name="T1" fmla="*/ 0 h 602"/>
                <a:gd name="T2" fmla="*/ 0 w 600"/>
                <a:gd name="T3" fmla="*/ 602 h 602"/>
                <a:gd name="T4" fmla="*/ 469 w 600"/>
                <a:gd name="T5" fmla="*/ 602 h 602"/>
                <a:gd name="T6" fmla="*/ 600 w 600"/>
                <a:gd name="T7" fmla="*/ 471 h 602"/>
                <a:gd name="T8" fmla="*/ 600 w 600"/>
                <a:gd name="T9" fmla="*/ 0 h 602"/>
              </a:gdLst>
              <a:ahLst/>
              <a:cxnLst>
                <a:cxn ang="0">
                  <a:pos x="T0" y="T1"/>
                </a:cxn>
                <a:cxn ang="0">
                  <a:pos x="T2" y="T3"/>
                </a:cxn>
                <a:cxn ang="0">
                  <a:pos x="T4" y="T5"/>
                </a:cxn>
                <a:cxn ang="0">
                  <a:pos x="T6" y="T7"/>
                </a:cxn>
                <a:cxn ang="0">
                  <a:pos x="T8" y="T9"/>
                </a:cxn>
              </a:cxnLst>
              <a:rect l="0" t="0" r="r" b="b"/>
              <a:pathLst>
                <a:path w="600" h="602">
                  <a:moveTo>
                    <a:pt x="600" y="0"/>
                  </a:moveTo>
                  <a:lnTo>
                    <a:pt x="0" y="602"/>
                  </a:lnTo>
                  <a:lnTo>
                    <a:pt x="469" y="602"/>
                  </a:lnTo>
                  <a:lnTo>
                    <a:pt x="600" y="471"/>
                  </a:lnTo>
                  <a:lnTo>
                    <a:pt x="600" y="0"/>
                  </a:lnTo>
                  <a:close/>
                </a:path>
              </a:pathLst>
            </a:custGeom>
            <a:solidFill>
              <a:srgbClr val="9B1E23"/>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latin typeface="Mongolian Baiti" panose="03000500000000000000" charset="0"/>
                <a:ea typeface="Mongolian Baiti" panose="03000500000000000000" charset="0"/>
              </a:endParaRPr>
            </a:p>
          </p:txBody>
        </p:sp>
        <p:sp>
          <p:nvSpPr>
            <p:cNvPr id="10" name="Freeform 10"/>
            <p:cNvSpPr/>
            <p:nvPr/>
          </p:nvSpPr>
          <p:spPr bwMode="auto">
            <a:xfrm>
              <a:off x="8827442" y="2634317"/>
              <a:ext cx="4200398" cy="4223683"/>
            </a:xfrm>
            <a:custGeom>
              <a:avLst/>
              <a:gdLst>
                <a:gd name="T0" fmla="*/ 902 w 902"/>
                <a:gd name="T1" fmla="*/ 0 h 907"/>
                <a:gd name="T2" fmla="*/ 0 w 902"/>
                <a:gd name="T3" fmla="*/ 907 h 907"/>
                <a:gd name="T4" fmla="*/ 603 w 902"/>
                <a:gd name="T5" fmla="*/ 907 h 907"/>
                <a:gd name="T6" fmla="*/ 902 w 902"/>
                <a:gd name="T7" fmla="*/ 607 h 907"/>
                <a:gd name="T8" fmla="*/ 902 w 902"/>
                <a:gd name="T9" fmla="*/ 0 h 907"/>
              </a:gdLst>
              <a:ahLst/>
              <a:cxnLst>
                <a:cxn ang="0">
                  <a:pos x="T0" y="T1"/>
                </a:cxn>
                <a:cxn ang="0">
                  <a:pos x="T2" y="T3"/>
                </a:cxn>
                <a:cxn ang="0">
                  <a:pos x="T4" y="T5"/>
                </a:cxn>
                <a:cxn ang="0">
                  <a:pos x="T6" y="T7"/>
                </a:cxn>
                <a:cxn ang="0">
                  <a:pos x="T8" y="T9"/>
                </a:cxn>
              </a:cxnLst>
              <a:rect l="0" t="0" r="r" b="b"/>
              <a:pathLst>
                <a:path w="902" h="907">
                  <a:moveTo>
                    <a:pt x="902" y="0"/>
                  </a:moveTo>
                  <a:lnTo>
                    <a:pt x="0" y="907"/>
                  </a:lnTo>
                  <a:lnTo>
                    <a:pt x="603" y="907"/>
                  </a:lnTo>
                  <a:lnTo>
                    <a:pt x="902" y="607"/>
                  </a:lnTo>
                  <a:lnTo>
                    <a:pt x="902" y="0"/>
                  </a:ln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11" name="Freeform 11"/>
            <p:cNvSpPr/>
            <p:nvPr/>
          </p:nvSpPr>
          <p:spPr bwMode="auto">
            <a:xfrm>
              <a:off x="7295369" y="1940458"/>
              <a:ext cx="5732474" cy="4917539"/>
            </a:xfrm>
            <a:custGeom>
              <a:avLst/>
              <a:gdLst>
                <a:gd name="T0" fmla="*/ 1231 w 1231"/>
                <a:gd name="T1" fmla="*/ 0 h 1056"/>
                <a:gd name="T2" fmla="*/ 1053 w 1231"/>
                <a:gd name="T3" fmla="*/ 0 h 1056"/>
                <a:gd name="T4" fmla="*/ 0 w 1231"/>
                <a:gd name="T5" fmla="*/ 1056 h 1056"/>
                <a:gd name="T6" fmla="*/ 624 w 1231"/>
                <a:gd name="T7" fmla="*/ 1056 h 1056"/>
                <a:gd name="T8" fmla="*/ 1231 w 1231"/>
                <a:gd name="T9" fmla="*/ 447 h 1056"/>
                <a:gd name="T10" fmla="*/ 1231 w 1231"/>
                <a:gd name="T11" fmla="*/ 0 h 1056"/>
              </a:gdLst>
              <a:ahLst/>
              <a:cxnLst>
                <a:cxn ang="0">
                  <a:pos x="T0" y="T1"/>
                </a:cxn>
                <a:cxn ang="0">
                  <a:pos x="T2" y="T3"/>
                </a:cxn>
                <a:cxn ang="0">
                  <a:pos x="T4" y="T5"/>
                </a:cxn>
                <a:cxn ang="0">
                  <a:pos x="T6" y="T7"/>
                </a:cxn>
                <a:cxn ang="0">
                  <a:pos x="T8" y="T9"/>
                </a:cxn>
                <a:cxn ang="0">
                  <a:pos x="T10" y="T11"/>
                </a:cxn>
              </a:cxnLst>
              <a:rect l="0" t="0" r="r" b="b"/>
              <a:pathLst>
                <a:path w="1231" h="1056">
                  <a:moveTo>
                    <a:pt x="1231" y="0"/>
                  </a:moveTo>
                  <a:lnTo>
                    <a:pt x="1053" y="0"/>
                  </a:lnTo>
                  <a:lnTo>
                    <a:pt x="0" y="1056"/>
                  </a:lnTo>
                  <a:lnTo>
                    <a:pt x="624" y="1056"/>
                  </a:lnTo>
                  <a:lnTo>
                    <a:pt x="1231" y="447"/>
                  </a:lnTo>
                  <a:lnTo>
                    <a:pt x="1231" y="0"/>
                  </a:lnTo>
                  <a:close/>
                </a:path>
              </a:pathLst>
            </a:custGeom>
            <a:solidFill>
              <a:srgbClr val="9B1E23"/>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latin typeface="Mongolian Baiti" panose="03000500000000000000" charset="0"/>
                <a:ea typeface="Mongolian Baiti" panose="03000500000000000000" charset="0"/>
              </a:endParaRPr>
            </a:p>
          </p:txBody>
        </p:sp>
        <p:sp>
          <p:nvSpPr>
            <p:cNvPr id="12" name="Freeform 12"/>
            <p:cNvSpPr/>
            <p:nvPr/>
          </p:nvSpPr>
          <p:spPr bwMode="auto">
            <a:xfrm>
              <a:off x="8198781" y="2014966"/>
              <a:ext cx="4829062" cy="4843031"/>
            </a:xfrm>
            <a:custGeom>
              <a:avLst/>
              <a:gdLst>
                <a:gd name="T0" fmla="*/ 1037 w 1037"/>
                <a:gd name="T1" fmla="*/ 0 h 1040"/>
                <a:gd name="T2" fmla="*/ 0 w 1037"/>
                <a:gd name="T3" fmla="*/ 1040 h 1040"/>
                <a:gd name="T4" fmla="*/ 323 w 1037"/>
                <a:gd name="T5" fmla="*/ 1040 h 1040"/>
                <a:gd name="T6" fmla="*/ 1037 w 1037"/>
                <a:gd name="T7" fmla="*/ 324 h 1040"/>
                <a:gd name="T8" fmla="*/ 1037 w 1037"/>
                <a:gd name="T9" fmla="*/ 0 h 1040"/>
              </a:gdLst>
              <a:ahLst/>
              <a:cxnLst>
                <a:cxn ang="0">
                  <a:pos x="T0" y="T1"/>
                </a:cxn>
                <a:cxn ang="0">
                  <a:pos x="T2" y="T3"/>
                </a:cxn>
                <a:cxn ang="0">
                  <a:pos x="T4" y="T5"/>
                </a:cxn>
                <a:cxn ang="0">
                  <a:pos x="T6" y="T7"/>
                </a:cxn>
                <a:cxn ang="0">
                  <a:pos x="T8" y="T9"/>
                </a:cxn>
              </a:cxnLst>
              <a:rect l="0" t="0" r="r" b="b"/>
              <a:pathLst>
                <a:path w="1037" h="1040">
                  <a:moveTo>
                    <a:pt x="1037" y="0"/>
                  </a:moveTo>
                  <a:lnTo>
                    <a:pt x="0" y="1040"/>
                  </a:lnTo>
                  <a:lnTo>
                    <a:pt x="323" y="1040"/>
                  </a:lnTo>
                  <a:lnTo>
                    <a:pt x="1037" y="324"/>
                  </a:lnTo>
                  <a:lnTo>
                    <a:pt x="1037" y="0"/>
                  </a:ln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grpSp>
      <p:sp>
        <p:nvSpPr>
          <p:cNvPr id="14" name="Freeform 14"/>
          <p:cNvSpPr/>
          <p:nvPr/>
        </p:nvSpPr>
        <p:spPr bwMode="auto">
          <a:xfrm>
            <a:off x="112823" y="82449"/>
            <a:ext cx="3159036" cy="3167715"/>
          </a:xfrm>
          <a:custGeom>
            <a:avLst/>
            <a:gdLst>
              <a:gd name="T0" fmla="*/ 728 w 728"/>
              <a:gd name="T1" fmla="*/ 0 h 730"/>
              <a:gd name="T2" fmla="*/ 100 w 728"/>
              <a:gd name="T3" fmla="*/ 0 h 730"/>
              <a:gd name="T4" fmla="*/ 0 w 728"/>
              <a:gd name="T5" fmla="*/ 102 h 730"/>
              <a:gd name="T6" fmla="*/ 0 w 728"/>
              <a:gd name="T7" fmla="*/ 730 h 730"/>
              <a:gd name="T8" fmla="*/ 728 w 728"/>
              <a:gd name="T9" fmla="*/ 0 h 730"/>
            </a:gdLst>
            <a:ahLst/>
            <a:cxnLst>
              <a:cxn ang="0">
                <a:pos x="T0" y="T1"/>
              </a:cxn>
              <a:cxn ang="0">
                <a:pos x="T2" y="T3"/>
              </a:cxn>
              <a:cxn ang="0">
                <a:pos x="T4" y="T5"/>
              </a:cxn>
              <a:cxn ang="0">
                <a:pos x="T6" y="T7"/>
              </a:cxn>
              <a:cxn ang="0">
                <a:pos x="T8" y="T9"/>
              </a:cxn>
            </a:cxnLst>
            <a:rect l="0" t="0" r="r" b="b"/>
            <a:pathLst>
              <a:path w="728" h="730">
                <a:moveTo>
                  <a:pt x="728" y="0"/>
                </a:moveTo>
                <a:lnTo>
                  <a:pt x="100" y="0"/>
                </a:lnTo>
                <a:lnTo>
                  <a:pt x="0" y="102"/>
                </a:lnTo>
                <a:lnTo>
                  <a:pt x="0" y="730"/>
                </a:lnTo>
                <a:lnTo>
                  <a:pt x="728" y="0"/>
                </a:lnTo>
                <a:close/>
              </a:path>
            </a:pathLst>
          </a:custGeom>
          <a:solidFill>
            <a:srgbClr val="9B1E23"/>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latin typeface="Mongolian Baiti" panose="03000500000000000000" charset="0"/>
              <a:ea typeface="Mongolian Baiti" panose="03000500000000000000" charset="0"/>
            </a:endParaRPr>
          </a:p>
        </p:txBody>
      </p:sp>
      <p:sp>
        <p:nvSpPr>
          <p:cNvPr id="15" name="Freeform 15"/>
          <p:cNvSpPr/>
          <p:nvPr/>
        </p:nvSpPr>
        <p:spPr bwMode="auto">
          <a:xfrm>
            <a:off x="112823" y="82449"/>
            <a:ext cx="3159036" cy="3167715"/>
          </a:xfrm>
          <a:custGeom>
            <a:avLst/>
            <a:gdLst>
              <a:gd name="T0" fmla="*/ 728 w 728"/>
              <a:gd name="T1" fmla="*/ 0 h 730"/>
              <a:gd name="T2" fmla="*/ 100 w 728"/>
              <a:gd name="T3" fmla="*/ 0 h 730"/>
              <a:gd name="T4" fmla="*/ 0 w 728"/>
              <a:gd name="T5" fmla="*/ 102 h 730"/>
              <a:gd name="T6" fmla="*/ 0 w 728"/>
              <a:gd name="T7" fmla="*/ 730 h 730"/>
              <a:gd name="T8" fmla="*/ 728 w 728"/>
              <a:gd name="T9" fmla="*/ 0 h 730"/>
            </a:gdLst>
            <a:ahLst/>
            <a:cxnLst>
              <a:cxn ang="0">
                <a:pos x="T0" y="T1"/>
              </a:cxn>
              <a:cxn ang="0">
                <a:pos x="T2" y="T3"/>
              </a:cxn>
              <a:cxn ang="0">
                <a:pos x="T4" y="T5"/>
              </a:cxn>
              <a:cxn ang="0">
                <a:pos x="T6" y="T7"/>
              </a:cxn>
              <a:cxn ang="0">
                <a:pos x="T8" y="T9"/>
              </a:cxn>
            </a:cxnLst>
            <a:rect l="0" t="0" r="r" b="b"/>
            <a:pathLst>
              <a:path w="728" h="730">
                <a:moveTo>
                  <a:pt x="728" y="0"/>
                </a:moveTo>
                <a:lnTo>
                  <a:pt x="100" y="0"/>
                </a:lnTo>
                <a:lnTo>
                  <a:pt x="0" y="102"/>
                </a:lnTo>
                <a:lnTo>
                  <a:pt x="0" y="730"/>
                </a:lnTo>
                <a:lnTo>
                  <a:pt x="7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Mongolian Baiti" panose="03000500000000000000" charset="0"/>
              <a:ea typeface="Mongolian Baiti" panose="03000500000000000000" charset="0"/>
            </a:endParaRPr>
          </a:p>
        </p:txBody>
      </p:sp>
      <p:sp>
        <p:nvSpPr>
          <p:cNvPr id="16" name="Freeform 16"/>
          <p:cNvSpPr/>
          <p:nvPr/>
        </p:nvSpPr>
        <p:spPr bwMode="auto">
          <a:xfrm>
            <a:off x="0" y="0"/>
            <a:ext cx="2798873" cy="2803211"/>
          </a:xfrm>
          <a:custGeom>
            <a:avLst/>
            <a:gdLst>
              <a:gd name="T0" fmla="*/ 0 w 645"/>
              <a:gd name="T1" fmla="*/ 646 h 646"/>
              <a:gd name="T2" fmla="*/ 645 w 645"/>
              <a:gd name="T3" fmla="*/ 0 h 646"/>
              <a:gd name="T4" fmla="*/ 176 w 645"/>
              <a:gd name="T5" fmla="*/ 0 h 646"/>
              <a:gd name="T6" fmla="*/ 0 w 645"/>
              <a:gd name="T7" fmla="*/ 176 h 646"/>
              <a:gd name="T8" fmla="*/ 0 w 645"/>
              <a:gd name="T9" fmla="*/ 646 h 646"/>
            </a:gdLst>
            <a:ahLst/>
            <a:cxnLst>
              <a:cxn ang="0">
                <a:pos x="T0" y="T1"/>
              </a:cxn>
              <a:cxn ang="0">
                <a:pos x="T2" y="T3"/>
              </a:cxn>
              <a:cxn ang="0">
                <a:pos x="T4" y="T5"/>
              </a:cxn>
              <a:cxn ang="0">
                <a:pos x="T6" y="T7"/>
              </a:cxn>
              <a:cxn ang="0">
                <a:pos x="T8" y="T9"/>
              </a:cxn>
            </a:cxnLst>
            <a:rect l="0" t="0" r="r" b="b"/>
            <a:pathLst>
              <a:path w="645" h="646">
                <a:moveTo>
                  <a:pt x="0" y="646"/>
                </a:moveTo>
                <a:lnTo>
                  <a:pt x="645" y="0"/>
                </a:lnTo>
                <a:lnTo>
                  <a:pt x="176" y="0"/>
                </a:lnTo>
                <a:lnTo>
                  <a:pt x="0" y="176"/>
                </a:lnTo>
                <a:lnTo>
                  <a:pt x="0" y="646"/>
                </a:ln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17" name="Freeform 17"/>
          <p:cNvSpPr/>
          <p:nvPr/>
        </p:nvSpPr>
        <p:spPr bwMode="auto">
          <a:xfrm>
            <a:off x="0" y="0"/>
            <a:ext cx="1175961" cy="1162942"/>
          </a:xfrm>
          <a:custGeom>
            <a:avLst/>
            <a:gdLst>
              <a:gd name="T0" fmla="*/ 0 w 271"/>
              <a:gd name="T1" fmla="*/ 0 h 268"/>
              <a:gd name="T2" fmla="*/ 0 w 271"/>
              <a:gd name="T3" fmla="*/ 268 h 268"/>
              <a:gd name="T4" fmla="*/ 271 w 271"/>
              <a:gd name="T5" fmla="*/ 0 h 268"/>
              <a:gd name="T6" fmla="*/ 0 w 271"/>
              <a:gd name="T7" fmla="*/ 0 h 268"/>
            </a:gdLst>
            <a:ahLst/>
            <a:cxnLst>
              <a:cxn ang="0">
                <a:pos x="T0" y="T1"/>
              </a:cxn>
              <a:cxn ang="0">
                <a:pos x="T2" y="T3"/>
              </a:cxn>
              <a:cxn ang="0">
                <a:pos x="T4" y="T5"/>
              </a:cxn>
              <a:cxn ang="0">
                <a:pos x="T6" y="T7"/>
              </a:cxn>
            </a:cxnLst>
            <a:rect l="0" t="0" r="r" b="b"/>
            <a:pathLst>
              <a:path w="271" h="268">
                <a:moveTo>
                  <a:pt x="0" y="0"/>
                </a:moveTo>
                <a:lnTo>
                  <a:pt x="0" y="268"/>
                </a:lnTo>
                <a:lnTo>
                  <a:pt x="271" y="0"/>
                </a:lnTo>
                <a:lnTo>
                  <a:pt x="0" y="0"/>
                </a:lnTo>
                <a:close/>
              </a:path>
            </a:pathLst>
          </a:custGeom>
          <a:solidFill>
            <a:srgbClr val="9B1E23"/>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latin typeface="Mongolian Baiti" panose="03000500000000000000" charset="0"/>
              <a:ea typeface="Mongolian Baiti" panose="03000500000000000000" charset="0"/>
            </a:endParaRPr>
          </a:p>
        </p:txBody>
      </p:sp>
      <p:sp>
        <p:nvSpPr>
          <p:cNvPr id="18" name="Freeform 18"/>
          <p:cNvSpPr/>
          <p:nvPr/>
        </p:nvSpPr>
        <p:spPr bwMode="auto">
          <a:xfrm>
            <a:off x="0" y="0"/>
            <a:ext cx="381862" cy="381862"/>
          </a:xfrm>
          <a:custGeom>
            <a:avLst/>
            <a:gdLst>
              <a:gd name="T0" fmla="*/ 0 w 88"/>
              <a:gd name="T1" fmla="*/ 0 h 88"/>
              <a:gd name="T2" fmla="*/ 0 w 88"/>
              <a:gd name="T3" fmla="*/ 88 h 88"/>
              <a:gd name="T4" fmla="*/ 88 w 88"/>
              <a:gd name="T5" fmla="*/ 0 h 88"/>
              <a:gd name="T6" fmla="*/ 0 w 88"/>
              <a:gd name="T7" fmla="*/ 0 h 88"/>
            </a:gdLst>
            <a:ahLst/>
            <a:cxnLst>
              <a:cxn ang="0">
                <a:pos x="T0" y="T1"/>
              </a:cxn>
              <a:cxn ang="0">
                <a:pos x="T2" y="T3"/>
              </a:cxn>
              <a:cxn ang="0">
                <a:pos x="T4" y="T5"/>
              </a:cxn>
              <a:cxn ang="0">
                <a:pos x="T6" y="T7"/>
              </a:cxn>
            </a:cxnLst>
            <a:rect l="0" t="0" r="r" b="b"/>
            <a:pathLst>
              <a:path w="88" h="88">
                <a:moveTo>
                  <a:pt x="0" y="0"/>
                </a:moveTo>
                <a:lnTo>
                  <a:pt x="0" y="88"/>
                </a:lnTo>
                <a:lnTo>
                  <a:pt x="88" y="0"/>
                </a:lnTo>
                <a:lnTo>
                  <a:pt x="0" y="0"/>
                </a:ln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grpSp>
        <p:nvGrpSpPr>
          <p:cNvPr id="33" name="组合 32"/>
          <p:cNvGrpSpPr/>
          <p:nvPr/>
        </p:nvGrpSpPr>
        <p:grpSpPr>
          <a:xfrm>
            <a:off x="3541830" y="0"/>
            <a:ext cx="3560306" cy="2246049"/>
            <a:chOff x="3905814" y="499367"/>
            <a:chExt cx="3863931" cy="2620089"/>
          </a:xfrm>
        </p:grpSpPr>
        <p:grpSp>
          <p:nvGrpSpPr>
            <p:cNvPr id="21" name="5"/>
            <p:cNvGrpSpPr/>
            <p:nvPr>
              <p:custDataLst>
                <p:tags r:id="rId1"/>
              </p:custDataLst>
            </p:nvPr>
          </p:nvGrpSpPr>
          <p:grpSpPr bwMode="auto">
            <a:xfrm rot="5400000">
              <a:off x="4500688" y="670348"/>
              <a:ext cx="2620089" cy="2278128"/>
              <a:chOff x="5803300" y="1948400"/>
              <a:chExt cx="2164994" cy="1905223"/>
            </a:xfrm>
          </p:grpSpPr>
          <p:sp>
            <p:nvSpPr>
              <p:cNvPr id="22" name="7"/>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ongolian Baiti" panose="03000500000000000000" charset="0"/>
                  <a:ea typeface="Mongolian Baiti" panose="03000500000000000000" charset="0"/>
                </a:endParaRPr>
              </a:p>
            </p:txBody>
          </p:sp>
          <p:sp>
            <p:nvSpPr>
              <p:cNvPr id="23" name="6"/>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rgbClr val="FFFFFF"/>
                  </a:solidFill>
                  <a:latin typeface="Mongolian Baiti" panose="03000500000000000000" charset="0"/>
                  <a:ea typeface="Mongolian Baiti" panose="03000500000000000000" charset="0"/>
                </a:endParaRPr>
              </a:p>
            </p:txBody>
          </p:sp>
        </p:grpSp>
        <p:sp>
          <p:nvSpPr>
            <p:cNvPr id="24" name="4"/>
            <p:cNvSpPr txBox="1"/>
            <p:nvPr>
              <p:custDataLst>
                <p:tags r:id="rId2"/>
              </p:custDataLst>
            </p:nvPr>
          </p:nvSpPr>
          <p:spPr>
            <a:xfrm>
              <a:off x="3905814" y="1243670"/>
              <a:ext cx="3863931" cy="1102507"/>
            </a:xfrm>
            <a:prstGeom prst="rect">
              <a:avLst/>
            </a:prstGeom>
            <a:noFill/>
          </p:spPr>
          <p:txBody>
            <a:bodyPr wrap="square" lIns="86005" tIns="43002" rIns="86005" bIns="43002">
              <a:spAutoFit/>
            </a:bodyPr>
            <a:lstStyle/>
            <a:p>
              <a:pPr algn="ctr">
                <a:defRPr/>
              </a:pPr>
              <a:r>
                <a:rPr lang="en-US" altLang="zh-CN" sz="6600" dirty="0" smtClean="0">
                  <a:solidFill>
                    <a:schemeClr val="bg1"/>
                  </a:solidFill>
                  <a:latin typeface="Mongolian Baiti" panose="03000500000000000000" charset="0"/>
                  <a:ea typeface="Mongolian Baiti" panose="03000500000000000000" charset="0"/>
                </a:rPr>
                <a:t>2021</a:t>
              </a:r>
              <a:endParaRPr lang="zh-CN" altLang="en-US" sz="6600" dirty="0">
                <a:solidFill>
                  <a:schemeClr val="bg1"/>
                </a:solidFill>
                <a:latin typeface="Mongolian Baiti" panose="03000500000000000000" charset="0"/>
                <a:ea typeface="Mongolian Baiti" panose="03000500000000000000" charset="0"/>
              </a:endParaRPr>
            </a:p>
          </p:txBody>
        </p:sp>
      </p:grpSp>
      <p:sp>
        <p:nvSpPr>
          <p:cNvPr id="25" name="3"/>
          <p:cNvSpPr txBox="1"/>
          <p:nvPr>
            <p:custDataLst>
              <p:tags r:id="rId3"/>
            </p:custDataLst>
          </p:nvPr>
        </p:nvSpPr>
        <p:spPr>
          <a:xfrm>
            <a:off x="1462773" y="4962017"/>
            <a:ext cx="6964330" cy="291131"/>
          </a:xfrm>
          <a:prstGeom prst="rect">
            <a:avLst/>
          </a:prstGeom>
          <a:noFill/>
        </p:spPr>
        <p:txBody>
          <a:bodyPr wrap="square" lIns="86005" tIns="43002" rIns="86005" bIns="43002">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lnSpc>
                <a:spcPct val="150000"/>
              </a:lnSpc>
            </a:pPr>
            <a:endParaRPr lang="en-US" altLang="zh-CN" sz="1005" dirty="0">
              <a:latin typeface="Mongolian Baiti" panose="03000500000000000000" charset="0"/>
              <a:ea typeface="Mongolian Baiti" panose="03000500000000000000" charset="0"/>
            </a:endParaRPr>
          </a:p>
        </p:txBody>
      </p:sp>
      <p:sp>
        <p:nvSpPr>
          <p:cNvPr id="26" name="2"/>
          <p:cNvSpPr txBox="1"/>
          <p:nvPr>
            <p:custDataLst>
              <p:tags r:id="rId4"/>
            </p:custDataLst>
          </p:nvPr>
        </p:nvSpPr>
        <p:spPr>
          <a:xfrm>
            <a:off x="401864" y="2071387"/>
            <a:ext cx="9666377" cy="3103054"/>
          </a:xfrm>
          <a:prstGeom prst="rect">
            <a:avLst/>
          </a:prstGeom>
          <a:noFill/>
        </p:spPr>
        <p:txBody>
          <a:bodyPr wrap="square" lIns="86005" tIns="43002" rIns="86005" bIns="43002">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50000"/>
              </a:lnSpc>
            </a:pPr>
            <a:r>
              <a:rPr lang="zh-CN" altLang="en-US" sz="5000" spc="300" dirty="0" smtClean="0">
                <a:solidFill>
                  <a:srgbClr val="9B1E23"/>
                </a:solidFill>
                <a:latin typeface="Mongolian Baiti" panose="03000500000000000000" charset="0"/>
                <a:ea typeface="Mongolian Baiti" panose="03000500000000000000" charset="0"/>
                <a:cs typeface="Mongolian Baiti" panose="03000500000000000000" charset="0"/>
              </a:rPr>
              <a:t>        让外贸简单“一”点</a:t>
            </a:r>
            <a:endParaRPr lang="en-US" altLang="zh-CN" sz="5000" spc="300" dirty="0" smtClean="0">
              <a:solidFill>
                <a:srgbClr val="9B1E23"/>
              </a:solidFill>
              <a:latin typeface="Mongolian Baiti" panose="03000500000000000000" charset="0"/>
              <a:ea typeface="Mongolian Baiti" panose="03000500000000000000" charset="0"/>
              <a:cs typeface="Mongolian Baiti" panose="03000500000000000000" charset="0"/>
            </a:endParaRPr>
          </a:p>
          <a:p>
            <a:pPr algn="just" eaLnBrk="1" hangingPunct="1">
              <a:lnSpc>
                <a:spcPct val="150000"/>
              </a:lnSpc>
            </a:pPr>
            <a:r>
              <a:rPr lang="zh-CN" altLang="en-US" sz="5400" spc="300" dirty="0" smtClean="0">
                <a:solidFill>
                  <a:srgbClr val="9B1E23"/>
                </a:solidFill>
                <a:latin typeface="Mongolian Baiti" panose="03000500000000000000" charset="0"/>
                <a:ea typeface="Mongolian Baiti" panose="03000500000000000000" charset="0"/>
                <a:cs typeface="Mongolian Baiti" panose="03000500000000000000" charset="0"/>
              </a:rPr>
              <a:t>       </a:t>
            </a:r>
            <a:r>
              <a:rPr lang="zh-CN" altLang="en-US" sz="4000" spc="300" dirty="0" smtClean="0">
                <a:solidFill>
                  <a:srgbClr val="9B1E23"/>
                </a:solidFill>
                <a:latin typeface="Mongolian Baiti" panose="03000500000000000000" charset="0"/>
                <a:ea typeface="Mongolian Baiti" panose="03000500000000000000" charset="0"/>
                <a:cs typeface="Mongolian Baiti" panose="03000500000000000000" charset="0"/>
              </a:rPr>
              <a:t>外贸综合服务平台</a:t>
            </a:r>
            <a:endParaRPr lang="en-US" altLang="zh-CN" sz="4000" spc="300" dirty="0" smtClean="0">
              <a:solidFill>
                <a:srgbClr val="9B1E23"/>
              </a:solidFill>
              <a:latin typeface="Mongolian Baiti" panose="03000500000000000000" charset="0"/>
              <a:ea typeface="Mongolian Baiti" panose="03000500000000000000" charset="0"/>
              <a:cs typeface="Mongolian Baiti" panose="03000500000000000000" charset="0"/>
            </a:endParaRPr>
          </a:p>
          <a:p>
            <a:pPr algn="ctr" eaLnBrk="1" hangingPunct="1"/>
            <a:r>
              <a:rPr lang="en-US" altLang="zh-CN" sz="4000" spc="300" dirty="0" smtClean="0">
                <a:solidFill>
                  <a:srgbClr val="9B1E23"/>
                </a:solidFill>
                <a:latin typeface="Mongolian Baiti" panose="03000500000000000000" charset="0"/>
                <a:ea typeface="Mongolian Baiti" panose="03000500000000000000" charset="0"/>
                <a:cs typeface="Mongolian Baiti" panose="03000500000000000000" charset="0"/>
              </a:rPr>
              <a:t>             </a:t>
            </a:r>
            <a:r>
              <a:rPr lang="zh-CN" altLang="en-US" sz="4000" spc="300" dirty="0" smtClean="0">
                <a:solidFill>
                  <a:srgbClr val="9B1E23"/>
                </a:solidFill>
                <a:latin typeface="Mongolian Baiti" panose="03000500000000000000" charset="0"/>
                <a:ea typeface="Mongolian Baiti" panose="03000500000000000000" charset="0"/>
                <a:cs typeface="Mongolian Baiti" panose="03000500000000000000" charset="0"/>
              </a:rPr>
              <a:t>如何服务中小企业</a:t>
            </a:r>
            <a:endParaRPr lang="id-ID" altLang="zh-CN" sz="4000" spc="300" dirty="0">
              <a:solidFill>
                <a:srgbClr val="9B1E23"/>
              </a:solidFill>
              <a:latin typeface="Mongolian Baiti" panose="03000500000000000000" charset="0"/>
              <a:ea typeface="Mongolian Baiti" panose="03000500000000000000" charset="0"/>
              <a:cs typeface="Mongolian Baiti" panose="03000500000000000000" charset="0"/>
            </a:endParaRPr>
          </a:p>
        </p:txBody>
      </p:sp>
      <p:sp>
        <p:nvSpPr>
          <p:cNvPr id="34" name="矩形 33"/>
          <p:cNvSpPr/>
          <p:nvPr/>
        </p:nvSpPr>
        <p:spPr>
          <a:xfrm>
            <a:off x="3348921" y="5692287"/>
            <a:ext cx="4573689" cy="492443"/>
          </a:xfrm>
          <a:prstGeom prst="rect">
            <a:avLst/>
          </a:prstGeom>
        </p:spPr>
        <p:txBody>
          <a:bodyPr wrap="none">
            <a:spAutoFit/>
          </a:bodyPr>
          <a:lstStyle/>
          <a:p>
            <a:pPr algn="ctr"/>
            <a:r>
              <a:rPr lang="en-US" altLang="zh-CN" sz="2600" dirty="0" smtClean="0">
                <a:latin typeface="造字工房悦圆演示版常规体" pitchFamily="50" charset="-122"/>
                <a:ea typeface="造字工房悦圆演示版常规体" pitchFamily="50" charset="-122"/>
                <a:sym typeface="方正兰亭黑_GBK" pitchFamily="2" charset="-122"/>
              </a:rPr>
              <a:t>——</a:t>
            </a:r>
            <a:r>
              <a:rPr lang="zh-CN" altLang="zh-CN" sz="2600" dirty="0" smtClean="0">
                <a:latin typeface="造字工房悦圆演示版常规体" pitchFamily="50" charset="-122"/>
                <a:ea typeface="造字工房悦圆演示版常规体" pitchFamily="50" charset="-122"/>
                <a:sym typeface="方正兰亭黑_GBK" pitchFamily="2" charset="-122"/>
              </a:rPr>
              <a:t>陇贸通外贸综合服务平台</a:t>
            </a:r>
            <a:endParaRPr lang="zh-CN" altLang="zh-CN" sz="2600" dirty="0">
              <a:latin typeface="造字工房悦圆演示版常规体" pitchFamily="50" charset="-122"/>
              <a:ea typeface="造字工房悦圆演示版常规体" pitchFamily="50" charset="-122"/>
              <a:sym typeface="方正兰亭黑_GBK" pitchFamily="2" charset="-122"/>
            </a:endParaRPr>
          </a:p>
        </p:txBody>
      </p:sp>
      <p:pic>
        <p:nvPicPr>
          <p:cNvPr id="2051" name="Picture 3"/>
          <p:cNvPicPr>
            <a:picLocks noChangeAspect="1" noChangeArrowheads="1"/>
          </p:cNvPicPr>
          <p:nvPr/>
        </p:nvPicPr>
        <p:blipFill>
          <a:blip r:embed="rId5" cstate="print"/>
          <a:srcRect/>
          <a:stretch>
            <a:fillRect/>
          </a:stretch>
        </p:blipFill>
        <p:spPr bwMode="auto">
          <a:xfrm>
            <a:off x="10642616" y="0"/>
            <a:ext cx="1549384" cy="189720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p:nvPr/>
        </p:nvSpPr>
        <p:spPr bwMode="auto">
          <a:xfrm flipV="1">
            <a:off x="11913048" y="-1"/>
            <a:ext cx="278952" cy="278952"/>
          </a:xfrm>
          <a:custGeom>
            <a:avLst/>
            <a:gdLst>
              <a:gd name="T0" fmla="*/ 43 w 43"/>
              <a:gd name="T1" fmla="*/ 0 h 43"/>
              <a:gd name="T2" fmla="*/ 0 w 43"/>
              <a:gd name="T3" fmla="*/ 43 h 43"/>
              <a:gd name="T4" fmla="*/ 43 w 43"/>
              <a:gd name="T5" fmla="*/ 43 h 43"/>
              <a:gd name="T6" fmla="*/ 43 w 43"/>
              <a:gd name="T7" fmla="*/ 0 h 43"/>
            </a:gdLst>
            <a:ahLst/>
            <a:cxnLst>
              <a:cxn ang="0">
                <a:pos x="T0" y="T1"/>
              </a:cxn>
              <a:cxn ang="0">
                <a:pos x="T2" y="T3"/>
              </a:cxn>
              <a:cxn ang="0">
                <a:pos x="T4" y="T5"/>
              </a:cxn>
              <a:cxn ang="0">
                <a:pos x="T6" y="T7"/>
              </a:cxn>
            </a:cxnLst>
            <a:rect l="0" t="0" r="r" b="b"/>
            <a:pathLst>
              <a:path w="43" h="43">
                <a:moveTo>
                  <a:pt x="43" y="0"/>
                </a:moveTo>
                <a:lnTo>
                  <a:pt x="0" y="43"/>
                </a:lnTo>
                <a:lnTo>
                  <a:pt x="43" y="43"/>
                </a:lnTo>
                <a:lnTo>
                  <a:pt x="43" y="0"/>
                </a:lnTo>
                <a:close/>
              </a:path>
            </a:pathLst>
          </a:custGeom>
          <a:solidFill>
            <a:srgbClr val="1222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Mongolian Baiti" panose="03000500000000000000" charset="0"/>
              <a:ea typeface="Mongolian Baiti" panose="03000500000000000000" charset="0"/>
            </a:endParaRPr>
          </a:p>
        </p:txBody>
      </p:sp>
      <p:sp>
        <p:nvSpPr>
          <p:cNvPr id="4" name="Freeform 8"/>
          <p:cNvSpPr/>
          <p:nvPr/>
        </p:nvSpPr>
        <p:spPr bwMode="auto">
          <a:xfrm flipV="1">
            <a:off x="9480341" y="-1"/>
            <a:ext cx="2711655" cy="2731118"/>
          </a:xfrm>
          <a:custGeom>
            <a:avLst/>
            <a:gdLst>
              <a:gd name="T0" fmla="*/ 418 w 418"/>
              <a:gd name="T1" fmla="*/ 0 h 421"/>
              <a:gd name="T2" fmla="*/ 0 w 418"/>
              <a:gd name="T3" fmla="*/ 421 h 421"/>
              <a:gd name="T4" fmla="*/ 418 w 418"/>
              <a:gd name="T5" fmla="*/ 421 h 421"/>
              <a:gd name="T6" fmla="*/ 418 w 418"/>
              <a:gd name="T7" fmla="*/ 0 h 421"/>
            </a:gdLst>
            <a:ahLst/>
            <a:cxnLst>
              <a:cxn ang="0">
                <a:pos x="T0" y="T1"/>
              </a:cxn>
              <a:cxn ang="0">
                <a:pos x="T2" y="T3"/>
              </a:cxn>
              <a:cxn ang="0">
                <a:pos x="T4" y="T5"/>
              </a:cxn>
              <a:cxn ang="0">
                <a:pos x="T6" y="T7"/>
              </a:cxn>
            </a:cxnLst>
            <a:rect l="0" t="0" r="r" b="b"/>
            <a:pathLst>
              <a:path w="418" h="421">
                <a:moveTo>
                  <a:pt x="418" y="0"/>
                </a:moveTo>
                <a:lnTo>
                  <a:pt x="0" y="421"/>
                </a:lnTo>
                <a:lnTo>
                  <a:pt x="418" y="421"/>
                </a:lnTo>
                <a:lnTo>
                  <a:pt x="418" y="0"/>
                </a:ln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5" name="Freeform 9"/>
          <p:cNvSpPr/>
          <p:nvPr/>
        </p:nvSpPr>
        <p:spPr bwMode="auto">
          <a:xfrm flipV="1">
            <a:off x="8299669" y="3"/>
            <a:ext cx="3892327" cy="3905301"/>
          </a:xfrm>
          <a:custGeom>
            <a:avLst/>
            <a:gdLst>
              <a:gd name="T0" fmla="*/ 600 w 600"/>
              <a:gd name="T1" fmla="*/ 0 h 602"/>
              <a:gd name="T2" fmla="*/ 0 w 600"/>
              <a:gd name="T3" fmla="*/ 602 h 602"/>
              <a:gd name="T4" fmla="*/ 469 w 600"/>
              <a:gd name="T5" fmla="*/ 602 h 602"/>
              <a:gd name="T6" fmla="*/ 600 w 600"/>
              <a:gd name="T7" fmla="*/ 471 h 602"/>
              <a:gd name="T8" fmla="*/ 600 w 600"/>
              <a:gd name="T9" fmla="*/ 0 h 602"/>
            </a:gdLst>
            <a:ahLst/>
            <a:cxnLst>
              <a:cxn ang="0">
                <a:pos x="T0" y="T1"/>
              </a:cxn>
              <a:cxn ang="0">
                <a:pos x="T2" y="T3"/>
              </a:cxn>
              <a:cxn ang="0">
                <a:pos x="T4" y="T5"/>
              </a:cxn>
              <a:cxn ang="0">
                <a:pos x="T6" y="T7"/>
              </a:cxn>
              <a:cxn ang="0">
                <a:pos x="T8" y="T9"/>
              </a:cxn>
            </a:cxnLst>
            <a:rect l="0" t="0" r="r" b="b"/>
            <a:pathLst>
              <a:path w="600" h="602">
                <a:moveTo>
                  <a:pt x="600" y="0"/>
                </a:moveTo>
                <a:lnTo>
                  <a:pt x="0" y="602"/>
                </a:lnTo>
                <a:lnTo>
                  <a:pt x="469" y="602"/>
                </a:lnTo>
                <a:lnTo>
                  <a:pt x="600" y="471"/>
                </a:lnTo>
                <a:lnTo>
                  <a:pt x="600" y="0"/>
                </a:ln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6" name="Freeform 10"/>
          <p:cNvSpPr/>
          <p:nvPr/>
        </p:nvSpPr>
        <p:spPr bwMode="auto">
          <a:xfrm flipV="1">
            <a:off x="6340531" y="-1"/>
            <a:ext cx="5851465" cy="5883902"/>
          </a:xfrm>
          <a:custGeom>
            <a:avLst/>
            <a:gdLst>
              <a:gd name="T0" fmla="*/ 902 w 902"/>
              <a:gd name="T1" fmla="*/ 0 h 907"/>
              <a:gd name="T2" fmla="*/ 0 w 902"/>
              <a:gd name="T3" fmla="*/ 907 h 907"/>
              <a:gd name="T4" fmla="*/ 603 w 902"/>
              <a:gd name="T5" fmla="*/ 907 h 907"/>
              <a:gd name="T6" fmla="*/ 902 w 902"/>
              <a:gd name="T7" fmla="*/ 607 h 907"/>
              <a:gd name="T8" fmla="*/ 902 w 902"/>
              <a:gd name="T9" fmla="*/ 0 h 907"/>
            </a:gdLst>
            <a:ahLst/>
            <a:cxnLst>
              <a:cxn ang="0">
                <a:pos x="T0" y="T1"/>
              </a:cxn>
              <a:cxn ang="0">
                <a:pos x="T2" y="T3"/>
              </a:cxn>
              <a:cxn ang="0">
                <a:pos x="T4" y="T5"/>
              </a:cxn>
              <a:cxn ang="0">
                <a:pos x="T6" y="T7"/>
              </a:cxn>
              <a:cxn ang="0">
                <a:pos x="T8" y="T9"/>
              </a:cxn>
            </a:cxnLst>
            <a:rect l="0" t="0" r="r" b="b"/>
            <a:pathLst>
              <a:path w="902" h="907">
                <a:moveTo>
                  <a:pt x="902" y="0"/>
                </a:moveTo>
                <a:lnTo>
                  <a:pt x="0" y="907"/>
                </a:lnTo>
                <a:lnTo>
                  <a:pt x="603" y="907"/>
                </a:lnTo>
                <a:lnTo>
                  <a:pt x="902" y="607"/>
                </a:lnTo>
                <a:lnTo>
                  <a:pt x="902" y="0"/>
                </a:ln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7" name="Freeform 11"/>
          <p:cNvSpPr/>
          <p:nvPr/>
        </p:nvSpPr>
        <p:spPr bwMode="auto">
          <a:xfrm flipV="1">
            <a:off x="4206240" y="3"/>
            <a:ext cx="7985760" cy="6850495"/>
          </a:xfrm>
          <a:custGeom>
            <a:avLst/>
            <a:gdLst>
              <a:gd name="T0" fmla="*/ 1231 w 1231"/>
              <a:gd name="T1" fmla="*/ 0 h 1056"/>
              <a:gd name="T2" fmla="*/ 1053 w 1231"/>
              <a:gd name="T3" fmla="*/ 0 h 1056"/>
              <a:gd name="T4" fmla="*/ 0 w 1231"/>
              <a:gd name="T5" fmla="*/ 1056 h 1056"/>
              <a:gd name="T6" fmla="*/ 624 w 1231"/>
              <a:gd name="T7" fmla="*/ 1056 h 1056"/>
              <a:gd name="T8" fmla="*/ 1231 w 1231"/>
              <a:gd name="T9" fmla="*/ 447 h 1056"/>
              <a:gd name="T10" fmla="*/ 1231 w 1231"/>
              <a:gd name="T11" fmla="*/ 0 h 1056"/>
            </a:gdLst>
            <a:ahLst/>
            <a:cxnLst>
              <a:cxn ang="0">
                <a:pos x="T0" y="T1"/>
              </a:cxn>
              <a:cxn ang="0">
                <a:pos x="T2" y="T3"/>
              </a:cxn>
              <a:cxn ang="0">
                <a:pos x="T4" y="T5"/>
              </a:cxn>
              <a:cxn ang="0">
                <a:pos x="T6" y="T7"/>
              </a:cxn>
              <a:cxn ang="0">
                <a:pos x="T8" y="T9"/>
              </a:cxn>
              <a:cxn ang="0">
                <a:pos x="T10" y="T11"/>
              </a:cxn>
            </a:cxnLst>
            <a:rect l="0" t="0" r="r" b="b"/>
            <a:pathLst>
              <a:path w="1231" h="1056">
                <a:moveTo>
                  <a:pt x="1231" y="0"/>
                </a:moveTo>
                <a:lnTo>
                  <a:pt x="1053" y="0"/>
                </a:lnTo>
                <a:lnTo>
                  <a:pt x="0" y="1056"/>
                </a:lnTo>
                <a:lnTo>
                  <a:pt x="624" y="1056"/>
                </a:lnTo>
                <a:lnTo>
                  <a:pt x="1231" y="447"/>
                </a:lnTo>
                <a:lnTo>
                  <a:pt x="1231" y="0"/>
                </a:ln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11" name="矩形 10"/>
          <p:cNvSpPr/>
          <p:nvPr/>
        </p:nvSpPr>
        <p:spPr>
          <a:xfrm>
            <a:off x="7095067" y="109809"/>
            <a:ext cx="4563533" cy="4508927"/>
          </a:xfrm>
          <a:prstGeom prst="rect">
            <a:avLst/>
          </a:prstGeom>
          <a:effectLst/>
        </p:spPr>
        <p:txBody>
          <a:bodyPr wrap="square">
            <a:spAutoFit/>
          </a:bodyPr>
          <a:lstStyle/>
          <a:p>
            <a:pPr algn="ctr"/>
            <a:r>
              <a:rPr lang="en-US" altLang="zh-CN" sz="28700" dirty="0" smtClean="0">
                <a:solidFill>
                  <a:schemeClr val="bg1"/>
                </a:solidFill>
                <a:latin typeface="Mongolian Baiti" panose="03000500000000000000" charset="0"/>
                <a:ea typeface="Mongolian Baiti" panose="03000500000000000000" charset="0"/>
                <a:cs typeface="Mongolian Baiti" panose="03000500000000000000" charset="0"/>
              </a:rPr>
              <a:t>02</a:t>
            </a:r>
            <a:endParaRPr lang="zh-CN" altLang="en-US" sz="28700" dirty="0">
              <a:solidFill>
                <a:schemeClr val="bg1"/>
              </a:solidFill>
              <a:latin typeface="Mongolian Baiti" panose="03000500000000000000" charset="0"/>
              <a:ea typeface="Mongolian Baiti" panose="03000500000000000000" charset="0"/>
              <a:cs typeface="Mongolian Baiti" panose="03000500000000000000" charset="0"/>
            </a:endParaRPr>
          </a:p>
        </p:txBody>
      </p:sp>
      <p:sp>
        <p:nvSpPr>
          <p:cNvPr id="14" name="矩形 259"/>
          <p:cNvSpPr>
            <a:spLocks noChangeArrowheads="1"/>
          </p:cNvSpPr>
          <p:nvPr/>
        </p:nvSpPr>
        <p:spPr bwMode="auto">
          <a:xfrm>
            <a:off x="908480" y="951459"/>
            <a:ext cx="55802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400" dirty="0" smtClean="0">
                <a:solidFill>
                  <a:srgbClr val="9B1E23"/>
                </a:solidFill>
                <a:latin typeface="Mongolian Baiti" panose="03000500000000000000" charset="0"/>
                <a:ea typeface="Mongolian Baiti" panose="03000500000000000000" charset="0"/>
                <a:cs typeface="Mongolian Baiti" panose="03000500000000000000" charset="0"/>
              </a:rPr>
              <a:t>服务及流程</a:t>
            </a:r>
            <a:endParaRPr lang="zh-CN" altLang="en-US" sz="5400" dirty="0">
              <a:solidFill>
                <a:srgbClr val="9B1E23"/>
              </a:solidFill>
              <a:latin typeface="Mongolian Baiti" panose="03000500000000000000" charset="0"/>
              <a:ea typeface="Mongolian Baiti" panose="03000500000000000000" charset="0"/>
              <a:cs typeface="Mongolian Baiti" panose="03000500000000000000" charset="0"/>
            </a:endParaRPr>
          </a:p>
        </p:txBody>
      </p:sp>
      <p:sp>
        <p:nvSpPr>
          <p:cNvPr id="15" name="TextBox 17"/>
          <p:cNvSpPr txBox="1"/>
          <p:nvPr/>
        </p:nvSpPr>
        <p:spPr>
          <a:xfrm>
            <a:off x="422116" y="2222958"/>
            <a:ext cx="5353996" cy="2751522"/>
          </a:xfrm>
          <a:prstGeom prst="rect">
            <a:avLst/>
          </a:prstGeom>
          <a:noFill/>
        </p:spPr>
        <p:txBody>
          <a:bodyPr wrap="square" rtlCol="0">
            <a:spAutoFit/>
          </a:bodyPr>
          <a:lstStyle/>
          <a:p>
            <a:pPr fontAlgn="base">
              <a:lnSpc>
                <a:spcPct val="120000"/>
              </a:lnSpc>
              <a:spcBef>
                <a:spcPct val="0"/>
              </a:spcBef>
              <a:spcAft>
                <a:spcPct val="0"/>
              </a:spcAft>
              <a:buFont typeface="Arial" panose="020B0604020202020204" pitchFamily="34" charset="0"/>
              <a:buNone/>
            </a:pPr>
            <a:r>
              <a:rPr lang="zh-CN" altLang="en-US" sz="2400" dirty="0" smtClean="0">
                <a:latin typeface="+mn-ea"/>
                <a:cs typeface="Mongolian Baiti" panose="03000500000000000000" charset="0"/>
                <a:sym typeface="Arial Black" panose="020B0A04020102020204" charset="0"/>
              </a:rPr>
              <a:t>    以陇贸通为例介绍，外贸综合服务平台基础服务内容。作为一站式外贸综合服务平台，陇贸通致力于为中小微企业提供资质办理，通关服务，金融服务，信保服务，物流服务等国际贸易基础性服务。</a:t>
            </a:r>
            <a:endParaRPr lang="zh-CN" altLang="en-US" sz="2400" dirty="0">
              <a:latin typeface="+mn-ea"/>
              <a:cs typeface="Mongolian Baiti" panose="03000500000000000000" charset="0"/>
              <a:sym typeface="Arial Black" panose="020B0A04020102020204" charset="0"/>
            </a:endParaRPr>
          </a:p>
        </p:txBody>
      </p:sp>
      <p:grpSp>
        <p:nvGrpSpPr>
          <p:cNvPr id="22" name="Group 16"/>
          <p:cNvGrpSpPr/>
          <p:nvPr/>
        </p:nvGrpSpPr>
        <p:grpSpPr bwMode="auto">
          <a:xfrm>
            <a:off x="7309773" y="6116575"/>
            <a:ext cx="386867" cy="386867"/>
            <a:chOff x="0" y="0"/>
            <a:chExt cx="965499" cy="965499"/>
          </a:xfrm>
          <a:solidFill>
            <a:schemeClr val="bg1"/>
          </a:solidFill>
          <a:effectLst/>
        </p:grpSpPr>
        <p:sp>
          <p:nvSpPr>
            <p:cNvPr id="25"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9B1E23"/>
            </a:solidFill>
            <a:ln>
              <a:noFill/>
            </a:ln>
            <a:effectLst>
              <a:outerShdw blurRad="63500" algn="ctr" rotWithShape="0">
                <a:prstClr val="black">
                  <a:alpha val="40000"/>
                </a:prstClr>
              </a:outerShdw>
            </a:effectLst>
          </p:spPr>
          <p:txBody>
            <a:bodyPr lIns="0" tIns="0" rIns="0" bIns="0" anchor="ctr"/>
            <a:lstStyle/>
            <a:p>
              <a:endParaRPr lang="zh-CN" altLang="en-US" sz="900"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sp>
          <p:nvSpPr>
            <p:cNvPr id="28" name="AutoShape 18"/>
            <p:cNvSpPr/>
            <p:nvPr/>
          </p:nvSpPr>
          <p:spPr bwMode="auto">
            <a:xfrm>
              <a:off x="293778" y="265194"/>
              <a:ext cx="393822" cy="393822"/>
            </a:xfrm>
            <a:custGeom>
              <a:avLst/>
              <a:gdLst>
                <a:gd name="T0" fmla="*/ 196911 w 21600"/>
                <a:gd name="T1" fmla="*/ 196911 h 21600"/>
                <a:gd name="T2" fmla="*/ 196911 w 21600"/>
                <a:gd name="T3" fmla="*/ 196911 h 21600"/>
                <a:gd name="T4" fmla="*/ 196911 w 21600"/>
                <a:gd name="T5" fmla="*/ 196911 h 21600"/>
                <a:gd name="T6" fmla="*/ 196911 w 21600"/>
                <a:gd name="T7" fmla="*/ 19691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a:defRPr/>
              </a:pPr>
              <a:endParaRPr lang="zh-CN" altLang="en-US" sz="900"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grpSp>
      <p:grpSp>
        <p:nvGrpSpPr>
          <p:cNvPr id="29" name="组合 28"/>
          <p:cNvGrpSpPr/>
          <p:nvPr/>
        </p:nvGrpSpPr>
        <p:grpSpPr>
          <a:xfrm>
            <a:off x="6315884" y="6107522"/>
            <a:ext cx="386867" cy="386867"/>
            <a:chOff x="6316398" y="415834"/>
            <a:chExt cx="482600" cy="482600"/>
          </a:xfrm>
          <a:solidFill>
            <a:schemeClr val="bg1"/>
          </a:solidFill>
          <a:effectLst/>
        </p:grpSpPr>
        <p:sp>
          <p:nvSpPr>
            <p:cNvPr id="30" name="AutoShape 8" descr="tile_paper_medgray.jpeg"/>
            <p:cNvSpPr/>
            <p:nvPr/>
          </p:nvSpPr>
          <p:spPr bwMode="auto">
            <a:xfrm>
              <a:off x="6316398" y="415834"/>
              <a:ext cx="482600" cy="482600"/>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sym typeface="+mn-lt"/>
              </a:endParaRPr>
            </a:p>
          </p:txBody>
        </p:sp>
        <p:sp>
          <p:nvSpPr>
            <p:cNvPr id="31" name="AutoShape 82"/>
            <p:cNvSpPr/>
            <p:nvPr/>
          </p:nvSpPr>
          <p:spPr bwMode="auto">
            <a:xfrm>
              <a:off x="6457131" y="556567"/>
              <a:ext cx="201134" cy="201134"/>
            </a:xfrm>
            <a:custGeom>
              <a:avLst/>
              <a:gdLst>
                <a:gd name="T0" fmla="*/ 198438 w 21600"/>
                <a:gd name="T1" fmla="*/ 198438 h 21600"/>
                <a:gd name="T2" fmla="*/ 198438 w 21600"/>
                <a:gd name="T3" fmla="*/ 198438 h 21600"/>
                <a:gd name="T4" fmla="*/ 198438 w 21600"/>
                <a:gd name="T5" fmla="*/ 198438 h 21600"/>
                <a:gd name="T6" fmla="*/ 198438 w 21600"/>
                <a:gd name="T7" fmla="*/ 198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grpFill/>
            <a:ln>
              <a:noFill/>
            </a:ln>
            <a:effectLst/>
          </p:spPr>
          <p:txBody>
            <a:bodyPr lIns="38100" tIns="38100" rIns="38100" bIns="38100" anchor="ctr"/>
            <a:lstStyle/>
            <a:p>
              <a:pPr>
                <a:defRPr/>
              </a:pPr>
              <a:endParaRPr lang="zh-CN" altLang="en-US"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grpSp>
      <p:grpSp>
        <p:nvGrpSpPr>
          <p:cNvPr id="32" name="组合 31"/>
          <p:cNvGrpSpPr/>
          <p:nvPr/>
        </p:nvGrpSpPr>
        <p:grpSpPr>
          <a:xfrm>
            <a:off x="9372272" y="6116575"/>
            <a:ext cx="386867" cy="386867"/>
            <a:chOff x="7068981" y="415834"/>
            <a:chExt cx="482600" cy="482600"/>
          </a:xfrm>
          <a:solidFill>
            <a:schemeClr val="bg1"/>
          </a:solidFill>
          <a:effectLst/>
        </p:grpSpPr>
        <p:sp>
          <p:nvSpPr>
            <p:cNvPr id="33" name="AutoShape 8" descr="tile_paper_medgray.jpeg"/>
            <p:cNvSpPr/>
            <p:nvPr/>
          </p:nvSpPr>
          <p:spPr bwMode="auto">
            <a:xfrm>
              <a:off x="7068981" y="415834"/>
              <a:ext cx="482600" cy="482600"/>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9B1E23"/>
            </a:solidFill>
            <a:ln>
              <a:noFill/>
            </a:ln>
            <a:effectLst>
              <a:outerShdw blurRad="63500" algn="ctr" rotWithShape="0">
                <a:prstClr val="black">
                  <a:alpha val="40000"/>
                </a:prstClr>
              </a:outerShdw>
            </a:effectLst>
          </p:spPr>
          <p:txBody>
            <a:bodyPr lIns="0" tIns="0" rIns="0" bIns="0" anchor="ctr"/>
            <a:lstStyle/>
            <a:p>
              <a:endParaRPr lang="zh-CN" altLang="en-US" sz="900"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sp>
          <p:nvSpPr>
            <p:cNvPr id="34" name="AutoShape 18"/>
            <p:cNvSpPr/>
            <p:nvPr/>
          </p:nvSpPr>
          <p:spPr bwMode="auto">
            <a:xfrm>
              <a:off x="7209714" y="556969"/>
              <a:ext cx="201134" cy="200330"/>
            </a:xfrm>
            <a:custGeom>
              <a:avLst/>
              <a:gdLst>
                <a:gd name="T0" fmla="*/ 198438 w 21600"/>
                <a:gd name="T1" fmla="*/ 197644 h 21600"/>
                <a:gd name="T2" fmla="*/ 198438 w 21600"/>
                <a:gd name="T3" fmla="*/ 197644 h 21600"/>
                <a:gd name="T4" fmla="*/ 198438 w 21600"/>
                <a:gd name="T5" fmla="*/ 197644 h 21600"/>
                <a:gd name="T6" fmla="*/ 198438 w 21600"/>
                <a:gd name="T7" fmla="*/ 197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grpFill/>
            <a:ln>
              <a:noFill/>
            </a:ln>
            <a:effectLst/>
          </p:spPr>
          <p:txBody>
            <a:bodyPr lIns="38100" tIns="38100" rIns="38100" bIns="38100" anchor="ctr"/>
            <a:lstStyle/>
            <a:p>
              <a:pPr>
                <a:defRPr/>
              </a:pPr>
              <a:endParaRPr lang="zh-CN" altLang="en-US"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grpSp>
      <p:grpSp>
        <p:nvGrpSpPr>
          <p:cNvPr id="35" name="组合 34"/>
          <p:cNvGrpSpPr/>
          <p:nvPr/>
        </p:nvGrpSpPr>
        <p:grpSpPr>
          <a:xfrm>
            <a:off x="8336497" y="6116574"/>
            <a:ext cx="386867" cy="386867"/>
            <a:chOff x="7821564" y="415834"/>
            <a:chExt cx="482600" cy="482600"/>
          </a:xfrm>
          <a:solidFill>
            <a:schemeClr val="bg1"/>
          </a:solidFill>
          <a:effectLst/>
        </p:grpSpPr>
        <p:sp>
          <p:nvSpPr>
            <p:cNvPr id="36" name="AutoShape 8" descr="tile_paper_medgray.jpeg"/>
            <p:cNvSpPr/>
            <p:nvPr/>
          </p:nvSpPr>
          <p:spPr bwMode="auto">
            <a:xfrm>
              <a:off x="7821564" y="415834"/>
              <a:ext cx="482600" cy="482600"/>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sym typeface="+mn-lt"/>
              </a:endParaRPr>
            </a:p>
          </p:txBody>
        </p:sp>
        <p:sp>
          <p:nvSpPr>
            <p:cNvPr id="37" name="AutoShape 20"/>
            <p:cNvSpPr/>
            <p:nvPr/>
          </p:nvSpPr>
          <p:spPr bwMode="auto">
            <a:xfrm>
              <a:off x="7962297" y="556969"/>
              <a:ext cx="201134" cy="200330"/>
            </a:xfrm>
            <a:custGeom>
              <a:avLst/>
              <a:gdLst>
                <a:gd name="T0" fmla="*/ 198438 w 21600"/>
                <a:gd name="T1" fmla="*/ 197644 h 21600"/>
                <a:gd name="T2" fmla="*/ 198438 w 21600"/>
                <a:gd name="T3" fmla="*/ 197644 h 21600"/>
                <a:gd name="T4" fmla="*/ 198438 w 21600"/>
                <a:gd name="T5" fmla="*/ 197644 h 21600"/>
                <a:gd name="T6" fmla="*/ 198438 w 21600"/>
                <a:gd name="T7" fmla="*/ 197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pFill/>
            <a:ln>
              <a:noFill/>
            </a:ln>
            <a:effectLst/>
          </p:spPr>
          <p:txBody>
            <a:bodyPr lIns="38100" tIns="38100" rIns="38100" bIns="38100" anchor="ctr"/>
            <a:lstStyle/>
            <a:p>
              <a:pPr>
                <a:defRPr/>
              </a:pPr>
              <a:endParaRPr lang="zh-CN" altLang="en-US"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style.rotation</p:attrName>
                                        </p:attrNameLst>
                                      </p:cBhvr>
                                      <p:tavLst>
                                        <p:tav tm="0">
                                          <p:val>
                                            <p:fltVal val="360"/>
                                          </p:val>
                                        </p:tav>
                                        <p:tav tm="100000">
                                          <p:val>
                                            <p:fltVal val="0"/>
                                          </p:val>
                                        </p:tav>
                                      </p:tavLst>
                                    </p:anim>
                                    <p:animEffect transition="in" filter="fade">
                                      <p:cBhvr>
                                        <p:cTn id="28" dur="500"/>
                                        <p:tgtEl>
                                          <p:spTgt spid="6"/>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style.rotation</p:attrName>
                                        </p:attrNameLst>
                                      </p:cBhvr>
                                      <p:tavLst>
                                        <p:tav tm="0">
                                          <p:val>
                                            <p:fltVal val="360"/>
                                          </p:val>
                                        </p:tav>
                                        <p:tav tm="100000">
                                          <p:val>
                                            <p:fltVal val="0"/>
                                          </p:val>
                                        </p:tav>
                                      </p:tavLst>
                                    </p:anim>
                                    <p:animEffect transition="in" filter="fade">
                                      <p:cBhvr>
                                        <p:cTn id="34" dur="500"/>
                                        <p:tgtEl>
                                          <p:spTgt spid="7"/>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par>
                          <p:cTn id="41" fill="hold">
                            <p:stCondLst>
                              <p:cond delay="1000"/>
                            </p:stCondLst>
                            <p:childTnLst>
                              <p:par>
                                <p:cTn id="42" presetID="53" presetClass="entr" presetSubtype="16" fill="hold" grpId="0" nodeType="afterEffect">
                                  <p:stCondLst>
                                    <p:cond delay="0"/>
                                  </p:stCondLst>
                                  <p:iterate type="lt">
                                    <p:tmPct val="0"/>
                                  </p:iterate>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1500"/>
                            </p:stCondLst>
                            <p:childTnLst>
                              <p:par>
                                <p:cTn id="48" presetID="26" presetClass="emph" presetSubtype="0" fill="hold" grpId="1" nodeType="afterEffect">
                                  <p:stCondLst>
                                    <p:cond delay="0"/>
                                  </p:stCondLst>
                                  <p:iterate type="lt">
                                    <p:tmPct val="0"/>
                                  </p:iterate>
                                  <p:childTnLst>
                                    <p:animEffect transition="out" filter="fade">
                                      <p:cBhvr>
                                        <p:cTn id="49" dur="500" tmFilter="0, 0; .2, .5; .8, .5; 1, 0"/>
                                        <p:tgtEl>
                                          <p:spTgt spid="14"/>
                                        </p:tgtEl>
                                      </p:cBhvr>
                                    </p:animEffect>
                                    <p:animScale>
                                      <p:cBhvr>
                                        <p:cTn id="50" dur="250" autoRev="1" fill="hold"/>
                                        <p:tgtEl>
                                          <p:spTgt spid="14"/>
                                        </p:tgtEl>
                                      </p:cBhvr>
                                      <p:by x="105000" y="105000"/>
                                    </p:animScale>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childTnLst>
                                </p:cTn>
                              </p:par>
                              <p:par>
                                <p:cTn id="55" presetID="64" presetClass="path" presetSubtype="0" decel="100000" fill="hold" grpId="1" nodeType="withEffect">
                                  <p:stCondLst>
                                    <p:cond delay="0"/>
                                  </p:stCondLst>
                                  <p:childTnLst>
                                    <p:animMotion origin="layout" path="M 1.66667E-6 -1.48148E-6 L 1.66667E-6 0.05 " pathEditMode="relative" rAng="0" ptsTypes="AA">
                                      <p:cBhvr>
                                        <p:cTn id="56" dur="1000" spd="-100000" fill="hold"/>
                                        <p:tgtEl>
                                          <p:spTgt spid="15"/>
                                        </p:tgtEl>
                                        <p:attrNameLst>
                                          <p:attrName>ppt_x</p:attrName>
                                          <p:attrName>ppt_y</p:attrName>
                                        </p:attrNameLst>
                                      </p:cBhvr>
                                      <p:rCtr x="0" y="2500"/>
                                    </p:animMotion>
                                  </p:childTnLst>
                                </p:cTn>
                              </p:par>
                            </p:childTnLst>
                          </p:cTn>
                        </p:par>
                        <p:par>
                          <p:cTn id="57" fill="hold">
                            <p:stCondLst>
                              <p:cond delay="3000"/>
                            </p:stCondLst>
                            <p:childTnLst>
                              <p:par>
                                <p:cTn id="58" presetID="53" presetClass="entr" presetSubtype="16"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800" fill="hold"/>
                                        <p:tgtEl>
                                          <p:spTgt spid="29"/>
                                        </p:tgtEl>
                                        <p:attrNameLst>
                                          <p:attrName>ppt_w</p:attrName>
                                        </p:attrNameLst>
                                      </p:cBhvr>
                                      <p:tavLst>
                                        <p:tav tm="0">
                                          <p:val>
                                            <p:fltVal val="0"/>
                                          </p:val>
                                        </p:tav>
                                        <p:tav tm="100000">
                                          <p:val>
                                            <p:strVal val="#ppt_w"/>
                                          </p:val>
                                        </p:tav>
                                      </p:tavLst>
                                    </p:anim>
                                    <p:anim calcmode="lin" valueType="num">
                                      <p:cBhvr>
                                        <p:cTn id="61" dur="800" fill="hold"/>
                                        <p:tgtEl>
                                          <p:spTgt spid="29"/>
                                        </p:tgtEl>
                                        <p:attrNameLst>
                                          <p:attrName>ppt_h</p:attrName>
                                        </p:attrNameLst>
                                      </p:cBhvr>
                                      <p:tavLst>
                                        <p:tav tm="0">
                                          <p:val>
                                            <p:fltVal val="0"/>
                                          </p:val>
                                        </p:tav>
                                        <p:tav tm="100000">
                                          <p:val>
                                            <p:strVal val="#ppt_h"/>
                                          </p:val>
                                        </p:tav>
                                      </p:tavLst>
                                    </p:anim>
                                    <p:animEffect transition="in" filter="fade">
                                      <p:cBhvr>
                                        <p:cTn id="62" dur="800"/>
                                        <p:tgtEl>
                                          <p:spTgt spid="29"/>
                                        </p:tgtEl>
                                      </p:cBhvr>
                                    </p:animEffect>
                                  </p:childTnLst>
                                </p:cTn>
                              </p:par>
                              <p:par>
                                <p:cTn id="63" presetID="53" presetClass="entr" presetSubtype="16" fill="hold" nodeType="withEffect">
                                  <p:stCondLst>
                                    <p:cond delay="200"/>
                                  </p:stCondLst>
                                  <p:childTnLst>
                                    <p:set>
                                      <p:cBhvr>
                                        <p:cTn id="64" dur="1" fill="hold">
                                          <p:stCondLst>
                                            <p:cond delay="0"/>
                                          </p:stCondLst>
                                        </p:cTn>
                                        <p:tgtEl>
                                          <p:spTgt spid="32"/>
                                        </p:tgtEl>
                                        <p:attrNameLst>
                                          <p:attrName>style.visibility</p:attrName>
                                        </p:attrNameLst>
                                      </p:cBhvr>
                                      <p:to>
                                        <p:strVal val="visible"/>
                                      </p:to>
                                    </p:set>
                                    <p:anim calcmode="lin" valueType="num">
                                      <p:cBhvr>
                                        <p:cTn id="65" dur="800" fill="hold"/>
                                        <p:tgtEl>
                                          <p:spTgt spid="32"/>
                                        </p:tgtEl>
                                        <p:attrNameLst>
                                          <p:attrName>ppt_w</p:attrName>
                                        </p:attrNameLst>
                                      </p:cBhvr>
                                      <p:tavLst>
                                        <p:tav tm="0">
                                          <p:val>
                                            <p:fltVal val="0"/>
                                          </p:val>
                                        </p:tav>
                                        <p:tav tm="100000">
                                          <p:val>
                                            <p:strVal val="#ppt_w"/>
                                          </p:val>
                                        </p:tav>
                                      </p:tavLst>
                                    </p:anim>
                                    <p:anim calcmode="lin" valueType="num">
                                      <p:cBhvr>
                                        <p:cTn id="66" dur="800" fill="hold"/>
                                        <p:tgtEl>
                                          <p:spTgt spid="32"/>
                                        </p:tgtEl>
                                        <p:attrNameLst>
                                          <p:attrName>ppt_h</p:attrName>
                                        </p:attrNameLst>
                                      </p:cBhvr>
                                      <p:tavLst>
                                        <p:tav tm="0">
                                          <p:val>
                                            <p:fltVal val="0"/>
                                          </p:val>
                                        </p:tav>
                                        <p:tav tm="100000">
                                          <p:val>
                                            <p:strVal val="#ppt_h"/>
                                          </p:val>
                                        </p:tav>
                                      </p:tavLst>
                                    </p:anim>
                                    <p:animEffect transition="in" filter="fade">
                                      <p:cBhvr>
                                        <p:cTn id="67" dur="800"/>
                                        <p:tgtEl>
                                          <p:spTgt spid="32"/>
                                        </p:tgtEl>
                                      </p:cBhvr>
                                    </p:animEffect>
                                  </p:childTnLst>
                                </p:cTn>
                              </p:par>
                              <p:par>
                                <p:cTn id="68" presetID="53" presetClass="entr" presetSubtype="16" fill="hold" nodeType="withEffect">
                                  <p:stCondLst>
                                    <p:cond delay="400"/>
                                  </p:stCondLst>
                                  <p:childTnLst>
                                    <p:set>
                                      <p:cBhvr>
                                        <p:cTn id="69" dur="1" fill="hold">
                                          <p:stCondLst>
                                            <p:cond delay="0"/>
                                          </p:stCondLst>
                                        </p:cTn>
                                        <p:tgtEl>
                                          <p:spTgt spid="35"/>
                                        </p:tgtEl>
                                        <p:attrNameLst>
                                          <p:attrName>style.visibility</p:attrName>
                                        </p:attrNameLst>
                                      </p:cBhvr>
                                      <p:to>
                                        <p:strVal val="visible"/>
                                      </p:to>
                                    </p:set>
                                    <p:anim calcmode="lin" valueType="num">
                                      <p:cBhvr>
                                        <p:cTn id="70" dur="800" fill="hold"/>
                                        <p:tgtEl>
                                          <p:spTgt spid="35"/>
                                        </p:tgtEl>
                                        <p:attrNameLst>
                                          <p:attrName>ppt_w</p:attrName>
                                        </p:attrNameLst>
                                      </p:cBhvr>
                                      <p:tavLst>
                                        <p:tav tm="0">
                                          <p:val>
                                            <p:fltVal val="0"/>
                                          </p:val>
                                        </p:tav>
                                        <p:tav tm="100000">
                                          <p:val>
                                            <p:strVal val="#ppt_w"/>
                                          </p:val>
                                        </p:tav>
                                      </p:tavLst>
                                    </p:anim>
                                    <p:anim calcmode="lin" valueType="num">
                                      <p:cBhvr>
                                        <p:cTn id="71" dur="800" fill="hold"/>
                                        <p:tgtEl>
                                          <p:spTgt spid="35"/>
                                        </p:tgtEl>
                                        <p:attrNameLst>
                                          <p:attrName>ppt_h</p:attrName>
                                        </p:attrNameLst>
                                      </p:cBhvr>
                                      <p:tavLst>
                                        <p:tav tm="0">
                                          <p:val>
                                            <p:fltVal val="0"/>
                                          </p:val>
                                        </p:tav>
                                        <p:tav tm="100000">
                                          <p:val>
                                            <p:strVal val="#ppt_h"/>
                                          </p:val>
                                        </p:tav>
                                      </p:tavLst>
                                    </p:anim>
                                    <p:animEffect transition="in" filter="fade">
                                      <p:cBhvr>
                                        <p:cTn id="72" dur="800"/>
                                        <p:tgtEl>
                                          <p:spTgt spid="35"/>
                                        </p:tgtEl>
                                      </p:cBhvr>
                                    </p:animEffect>
                                  </p:childTnLst>
                                </p:cTn>
                              </p:par>
                              <p:par>
                                <p:cTn id="73" presetID="53" presetClass="entr" presetSubtype="16" fill="hold" nodeType="withEffect">
                                  <p:stCondLst>
                                    <p:cond delay="600"/>
                                  </p:stCondLst>
                                  <p:childTnLst>
                                    <p:set>
                                      <p:cBhvr>
                                        <p:cTn id="74" dur="1" fill="hold">
                                          <p:stCondLst>
                                            <p:cond delay="0"/>
                                          </p:stCondLst>
                                        </p:cTn>
                                        <p:tgtEl>
                                          <p:spTgt spid="22"/>
                                        </p:tgtEl>
                                        <p:attrNameLst>
                                          <p:attrName>style.visibility</p:attrName>
                                        </p:attrNameLst>
                                      </p:cBhvr>
                                      <p:to>
                                        <p:strVal val="visible"/>
                                      </p:to>
                                    </p:set>
                                    <p:anim calcmode="lin" valueType="num">
                                      <p:cBhvr>
                                        <p:cTn id="75" dur="800" fill="hold"/>
                                        <p:tgtEl>
                                          <p:spTgt spid="22"/>
                                        </p:tgtEl>
                                        <p:attrNameLst>
                                          <p:attrName>ppt_w</p:attrName>
                                        </p:attrNameLst>
                                      </p:cBhvr>
                                      <p:tavLst>
                                        <p:tav tm="0">
                                          <p:val>
                                            <p:fltVal val="0"/>
                                          </p:val>
                                        </p:tav>
                                        <p:tav tm="100000">
                                          <p:val>
                                            <p:strVal val="#ppt_w"/>
                                          </p:val>
                                        </p:tav>
                                      </p:tavLst>
                                    </p:anim>
                                    <p:anim calcmode="lin" valueType="num">
                                      <p:cBhvr>
                                        <p:cTn id="76" dur="800" fill="hold"/>
                                        <p:tgtEl>
                                          <p:spTgt spid="22"/>
                                        </p:tgtEl>
                                        <p:attrNameLst>
                                          <p:attrName>ppt_h</p:attrName>
                                        </p:attrNameLst>
                                      </p:cBhvr>
                                      <p:tavLst>
                                        <p:tav tm="0">
                                          <p:val>
                                            <p:fltVal val="0"/>
                                          </p:val>
                                        </p:tav>
                                        <p:tav tm="100000">
                                          <p:val>
                                            <p:strVal val="#ppt_h"/>
                                          </p:val>
                                        </p:tav>
                                      </p:tavLst>
                                    </p:anim>
                                    <p:animEffect transition="in" filter="fade">
                                      <p:cBhvr>
                                        <p:cTn id="77" dur="8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1" grpId="0"/>
      <p:bldP spid="14" grpId="0"/>
      <p:bldP spid="14" grpId="1"/>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V 形 21"/>
          <p:cNvSpPr/>
          <p:nvPr/>
        </p:nvSpPr>
        <p:spPr>
          <a:xfrm>
            <a:off x="464457" y="362856"/>
            <a:ext cx="361606" cy="377372"/>
          </a:xfrm>
          <a:prstGeom prst="chevron">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latin typeface="Mongolian Baiti" panose="03000500000000000000" charset="0"/>
              <a:ea typeface="Mongolian Baiti" panose="03000500000000000000" charset="0"/>
            </a:endParaRPr>
          </a:p>
        </p:txBody>
      </p:sp>
      <p:sp>
        <p:nvSpPr>
          <p:cNvPr id="3" name="箭头: V 形 22"/>
          <p:cNvSpPr/>
          <p:nvPr/>
        </p:nvSpPr>
        <p:spPr>
          <a:xfrm>
            <a:off x="745335" y="362856"/>
            <a:ext cx="361606" cy="377372"/>
          </a:xfrm>
          <a:prstGeom prst="chevron">
            <a:avLst/>
          </a:prstGeom>
          <a:solidFill>
            <a:srgbClr val="1B2F47"/>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latin typeface="Mongolian Baiti" panose="03000500000000000000" charset="0"/>
              <a:ea typeface="Mongolian Baiti" panose="03000500000000000000" charset="0"/>
            </a:endParaRPr>
          </a:p>
        </p:txBody>
      </p:sp>
      <p:cxnSp>
        <p:nvCxnSpPr>
          <p:cNvPr id="4" name="直接连接符 3"/>
          <p:cNvCxnSpPr>
            <a:stCxn id="9" idx="3"/>
          </p:cNvCxnSpPr>
          <p:nvPr/>
        </p:nvCxnSpPr>
        <p:spPr>
          <a:xfrm>
            <a:off x="5353036" y="562131"/>
            <a:ext cx="5702679"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1239724" y="468469"/>
            <a:ext cx="324304" cy="187323"/>
            <a:chOff x="9419771" y="-562044"/>
            <a:chExt cx="551543" cy="187323"/>
          </a:xfrm>
        </p:grpSpPr>
        <p:cxnSp>
          <p:nvCxnSpPr>
            <p:cNvPr id="6" name="直接连接符 5"/>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189717" y="300521"/>
            <a:ext cx="4163319" cy="523220"/>
          </a:xfrm>
          <a:prstGeom prst="rect">
            <a:avLst/>
          </a:prstGeom>
          <a:noFill/>
        </p:spPr>
        <p:txBody>
          <a:bodyPr wrap="none" rtlCol="0">
            <a:spAutoFit/>
            <a:scene3d>
              <a:camera prst="orthographicFront"/>
              <a:lightRig rig="threePt" dir="t"/>
            </a:scene3d>
            <a:sp3d contourW="12700"/>
          </a:bodyPr>
          <a:lstStyle/>
          <a:p>
            <a:r>
              <a:rPr lang="zh-CN" altLang="en-US" sz="2800" dirty="0" smtClean="0">
                <a:solidFill>
                  <a:srgbClr val="9B1E23"/>
                </a:solidFill>
                <a:latin typeface="Mongolian Baiti" panose="03000500000000000000" charset="0"/>
                <a:ea typeface="Mongolian Baiti" panose="03000500000000000000" charset="0"/>
              </a:rPr>
              <a:t>二、基础服务</a:t>
            </a:r>
            <a:r>
              <a:rPr lang="en-US" altLang="zh-CN" sz="2800" dirty="0" smtClean="0">
                <a:solidFill>
                  <a:srgbClr val="9B1E23"/>
                </a:solidFill>
                <a:latin typeface="Mongolian Baiti" panose="03000500000000000000" charset="0"/>
                <a:ea typeface="Mongolian Baiti" panose="03000500000000000000" charset="0"/>
              </a:rPr>
              <a:t>—</a:t>
            </a:r>
            <a:r>
              <a:rPr lang="zh-CN" altLang="en-US" sz="2800" dirty="0" smtClean="0">
                <a:solidFill>
                  <a:srgbClr val="9B1E23"/>
                </a:solidFill>
                <a:latin typeface="Mongolian Baiti" panose="03000500000000000000" charset="0"/>
                <a:ea typeface="Mongolian Baiti" panose="03000500000000000000" charset="0"/>
              </a:rPr>
              <a:t>通关服务</a:t>
            </a:r>
            <a:endParaRPr lang="zh-CN" altLang="en-US" sz="2800" dirty="0" smtClean="0">
              <a:solidFill>
                <a:srgbClr val="9B1E23"/>
              </a:solidFill>
              <a:latin typeface="Mongolian Baiti" panose="03000500000000000000" charset="0"/>
              <a:ea typeface="Mongolian Baiti" panose="03000500000000000000" charset="0"/>
            </a:endParaRPr>
          </a:p>
        </p:txBody>
      </p:sp>
      <p:grpSp>
        <p:nvGrpSpPr>
          <p:cNvPr id="10" name="组合 9"/>
          <p:cNvGrpSpPr/>
          <p:nvPr/>
        </p:nvGrpSpPr>
        <p:grpSpPr>
          <a:xfrm>
            <a:off x="4517331" y="1678368"/>
            <a:ext cx="2956058" cy="4417633"/>
            <a:chOff x="4350210" y="1426119"/>
            <a:chExt cx="3235347" cy="4835012"/>
          </a:xfrm>
        </p:grpSpPr>
        <p:grpSp>
          <p:nvGrpSpPr>
            <p:cNvPr id="11" name="组合 10"/>
            <p:cNvGrpSpPr/>
            <p:nvPr/>
          </p:nvGrpSpPr>
          <p:grpSpPr>
            <a:xfrm>
              <a:off x="4350210" y="1426119"/>
              <a:ext cx="3235347" cy="4835012"/>
              <a:chOff x="4350210" y="1426119"/>
              <a:chExt cx="3235347" cy="4835012"/>
            </a:xfrm>
            <a:gradFill>
              <a:gsLst>
                <a:gs pos="0">
                  <a:srgbClr val="F0C76A"/>
                </a:gs>
                <a:gs pos="100000">
                  <a:srgbClr val="CC6F62"/>
                </a:gs>
              </a:gsLst>
              <a:lin ang="2400000" scaled="0"/>
            </a:gradFill>
          </p:grpSpPr>
          <p:sp>
            <p:nvSpPr>
              <p:cNvPr id="13" name="任意多边形 12"/>
              <p:cNvSpPr/>
              <p:nvPr/>
            </p:nvSpPr>
            <p:spPr>
              <a:xfrm>
                <a:off x="4350210" y="1426119"/>
                <a:ext cx="3235347" cy="3166231"/>
              </a:xfrm>
              <a:custGeom>
                <a:avLst/>
                <a:gdLst>
                  <a:gd name="connsiteX0" fmla="*/ 1017270 w 3223260"/>
                  <a:gd name="connsiteY0" fmla="*/ 3154680 h 3166110"/>
                  <a:gd name="connsiteX1" fmla="*/ 640080 w 3223260"/>
                  <a:gd name="connsiteY1" fmla="*/ 3154680 h 3166110"/>
                  <a:gd name="connsiteX2" fmla="*/ 0 w 3223260"/>
                  <a:gd name="connsiteY2" fmla="*/ 1417320 h 3166110"/>
                  <a:gd name="connsiteX3" fmla="*/ 1600200 w 3223260"/>
                  <a:gd name="connsiteY3" fmla="*/ 0 h 3166110"/>
                  <a:gd name="connsiteX4" fmla="*/ 3223260 w 3223260"/>
                  <a:gd name="connsiteY4" fmla="*/ 1337310 h 3166110"/>
                  <a:gd name="connsiteX5" fmla="*/ 2674620 w 3223260"/>
                  <a:gd name="connsiteY5" fmla="*/ 3166110 h 3166110"/>
                  <a:gd name="connsiteX6" fmla="*/ 2308860 w 3223260"/>
                  <a:gd name="connsiteY6" fmla="*/ 3166110 h 3166110"/>
                  <a:gd name="connsiteX7" fmla="*/ 2754630 w 3223260"/>
                  <a:gd name="connsiteY7" fmla="*/ 1360170 h 3166110"/>
                  <a:gd name="connsiteX8" fmla="*/ 480060 w 3223260"/>
                  <a:gd name="connsiteY8" fmla="*/ 1360170 h 3166110"/>
                  <a:gd name="connsiteX9" fmla="*/ 1017270 w 3223260"/>
                  <a:gd name="connsiteY9" fmla="*/ 3154680 h 3166110"/>
                  <a:gd name="connsiteX0-1" fmla="*/ 1017270 w 3223260"/>
                  <a:gd name="connsiteY0-2" fmla="*/ 3154680 h 3166110"/>
                  <a:gd name="connsiteX1-3" fmla="*/ 640080 w 3223260"/>
                  <a:gd name="connsiteY1-4" fmla="*/ 3154680 h 3166110"/>
                  <a:gd name="connsiteX2-5" fmla="*/ 0 w 3223260"/>
                  <a:gd name="connsiteY2-6" fmla="*/ 1417320 h 3166110"/>
                  <a:gd name="connsiteX3-7" fmla="*/ 1600200 w 3223260"/>
                  <a:gd name="connsiteY3-8" fmla="*/ 0 h 3166110"/>
                  <a:gd name="connsiteX4-9" fmla="*/ 3223260 w 3223260"/>
                  <a:gd name="connsiteY4-10" fmla="*/ 1337310 h 3166110"/>
                  <a:gd name="connsiteX5-11" fmla="*/ 2674620 w 3223260"/>
                  <a:gd name="connsiteY5-12" fmla="*/ 3166110 h 3166110"/>
                  <a:gd name="connsiteX6-13" fmla="*/ 2308860 w 3223260"/>
                  <a:gd name="connsiteY6-14" fmla="*/ 3166110 h 3166110"/>
                  <a:gd name="connsiteX7-15" fmla="*/ 2754630 w 3223260"/>
                  <a:gd name="connsiteY7-16" fmla="*/ 1360170 h 3166110"/>
                  <a:gd name="connsiteX8-17" fmla="*/ 1543050 w 3223260"/>
                  <a:gd name="connsiteY8-18" fmla="*/ 1348740 h 3166110"/>
                  <a:gd name="connsiteX9-19" fmla="*/ 480060 w 3223260"/>
                  <a:gd name="connsiteY9-20" fmla="*/ 1360170 h 3166110"/>
                  <a:gd name="connsiteX10" fmla="*/ 1017270 w 3223260"/>
                  <a:gd name="connsiteY10" fmla="*/ 3154680 h 3166110"/>
                  <a:gd name="connsiteX0-21" fmla="*/ 1017270 w 3223260"/>
                  <a:gd name="connsiteY0-22" fmla="*/ 3154680 h 3166110"/>
                  <a:gd name="connsiteX1-23" fmla="*/ 640080 w 3223260"/>
                  <a:gd name="connsiteY1-24" fmla="*/ 3154680 h 3166110"/>
                  <a:gd name="connsiteX2-25" fmla="*/ 0 w 3223260"/>
                  <a:gd name="connsiteY2-26" fmla="*/ 1417320 h 3166110"/>
                  <a:gd name="connsiteX3-27" fmla="*/ 1600200 w 3223260"/>
                  <a:gd name="connsiteY3-28" fmla="*/ 0 h 3166110"/>
                  <a:gd name="connsiteX4-29" fmla="*/ 3223260 w 3223260"/>
                  <a:gd name="connsiteY4-30" fmla="*/ 1337310 h 3166110"/>
                  <a:gd name="connsiteX5-31" fmla="*/ 2674620 w 3223260"/>
                  <a:gd name="connsiteY5-32" fmla="*/ 3166110 h 3166110"/>
                  <a:gd name="connsiteX6-33" fmla="*/ 2308860 w 3223260"/>
                  <a:gd name="connsiteY6-34" fmla="*/ 3166110 h 3166110"/>
                  <a:gd name="connsiteX7-35" fmla="*/ 2754630 w 3223260"/>
                  <a:gd name="connsiteY7-36" fmla="*/ 1360170 h 3166110"/>
                  <a:gd name="connsiteX8-37" fmla="*/ 1565910 w 3223260"/>
                  <a:gd name="connsiteY8-38" fmla="*/ 514350 h 3166110"/>
                  <a:gd name="connsiteX9-39" fmla="*/ 480060 w 3223260"/>
                  <a:gd name="connsiteY9-40" fmla="*/ 1360170 h 3166110"/>
                  <a:gd name="connsiteX10-41" fmla="*/ 1017270 w 3223260"/>
                  <a:gd name="connsiteY10-42" fmla="*/ 3154680 h 3166110"/>
                  <a:gd name="connsiteX0-43" fmla="*/ 1033836 w 3239826"/>
                  <a:gd name="connsiteY0-44" fmla="*/ 3154680 h 3166110"/>
                  <a:gd name="connsiteX1-45" fmla="*/ 656646 w 3239826"/>
                  <a:gd name="connsiteY1-46" fmla="*/ 3154680 h 3166110"/>
                  <a:gd name="connsiteX2-47" fmla="*/ 16566 w 3239826"/>
                  <a:gd name="connsiteY2-48" fmla="*/ 1417320 h 3166110"/>
                  <a:gd name="connsiteX3-49" fmla="*/ 1616766 w 3239826"/>
                  <a:gd name="connsiteY3-50" fmla="*/ 0 h 3166110"/>
                  <a:gd name="connsiteX4-51" fmla="*/ 3239826 w 3239826"/>
                  <a:gd name="connsiteY4-52" fmla="*/ 1337310 h 3166110"/>
                  <a:gd name="connsiteX5-53" fmla="*/ 2691186 w 3239826"/>
                  <a:gd name="connsiteY5-54" fmla="*/ 3166110 h 3166110"/>
                  <a:gd name="connsiteX6-55" fmla="*/ 2325426 w 3239826"/>
                  <a:gd name="connsiteY6-56" fmla="*/ 3166110 h 3166110"/>
                  <a:gd name="connsiteX7-57" fmla="*/ 2771196 w 3239826"/>
                  <a:gd name="connsiteY7-58" fmla="*/ 1360170 h 3166110"/>
                  <a:gd name="connsiteX8-59" fmla="*/ 1582476 w 3239826"/>
                  <a:gd name="connsiteY8-60" fmla="*/ 514350 h 3166110"/>
                  <a:gd name="connsiteX9-61" fmla="*/ 496626 w 3239826"/>
                  <a:gd name="connsiteY9-62" fmla="*/ 1360170 h 3166110"/>
                  <a:gd name="connsiteX10-63" fmla="*/ 1033836 w 3239826"/>
                  <a:gd name="connsiteY10-64" fmla="*/ 3154680 h 3166110"/>
                  <a:gd name="connsiteX0-65" fmla="*/ 1042495 w 3248485"/>
                  <a:gd name="connsiteY0-66" fmla="*/ 3154680 h 3166110"/>
                  <a:gd name="connsiteX1-67" fmla="*/ 665305 w 3248485"/>
                  <a:gd name="connsiteY1-68" fmla="*/ 3154680 h 3166110"/>
                  <a:gd name="connsiteX2-69" fmla="*/ 25225 w 3248485"/>
                  <a:gd name="connsiteY2-70" fmla="*/ 1417320 h 3166110"/>
                  <a:gd name="connsiteX3-71" fmla="*/ 1625425 w 3248485"/>
                  <a:gd name="connsiteY3-72" fmla="*/ 0 h 3166110"/>
                  <a:gd name="connsiteX4-73" fmla="*/ 3248485 w 3248485"/>
                  <a:gd name="connsiteY4-74" fmla="*/ 1337310 h 3166110"/>
                  <a:gd name="connsiteX5-75" fmla="*/ 2699845 w 3248485"/>
                  <a:gd name="connsiteY5-76" fmla="*/ 3166110 h 3166110"/>
                  <a:gd name="connsiteX6-77" fmla="*/ 2334085 w 3248485"/>
                  <a:gd name="connsiteY6-78" fmla="*/ 3166110 h 3166110"/>
                  <a:gd name="connsiteX7-79" fmla="*/ 2779855 w 3248485"/>
                  <a:gd name="connsiteY7-80" fmla="*/ 1360170 h 3166110"/>
                  <a:gd name="connsiteX8-81" fmla="*/ 1591135 w 3248485"/>
                  <a:gd name="connsiteY8-82" fmla="*/ 514350 h 3166110"/>
                  <a:gd name="connsiteX9-83" fmla="*/ 505285 w 3248485"/>
                  <a:gd name="connsiteY9-84" fmla="*/ 1360170 h 3166110"/>
                  <a:gd name="connsiteX10-85" fmla="*/ 1042495 w 3248485"/>
                  <a:gd name="connsiteY10-86" fmla="*/ 3154680 h 3166110"/>
                  <a:gd name="connsiteX0-87" fmla="*/ 1041731 w 3247721"/>
                  <a:gd name="connsiteY0-88" fmla="*/ 3154680 h 3166110"/>
                  <a:gd name="connsiteX1-89" fmla="*/ 664541 w 3247721"/>
                  <a:gd name="connsiteY1-90" fmla="*/ 3154680 h 3166110"/>
                  <a:gd name="connsiteX2-91" fmla="*/ 24461 w 3247721"/>
                  <a:gd name="connsiteY2-92" fmla="*/ 1417320 h 3166110"/>
                  <a:gd name="connsiteX3-93" fmla="*/ 1624661 w 3247721"/>
                  <a:gd name="connsiteY3-94" fmla="*/ 0 h 3166110"/>
                  <a:gd name="connsiteX4-95" fmla="*/ 3247721 w 3247721"/>
                  <a:gd name="connsiteY4-96" fmla="*/ 1337310 h 3166110"/>
                  <a:gd name="connsiteX5-97" fmla="*/ 2699081 w 3247721"/>
                  <a:gd name="connsiteY5-98" fmla="*/ 3166110 h 3166110"/>
                  <a:gd name="connsiteX6-99" fmla="*/ 2333321 w 3247721"/>
                  <a:gd name="connsiteY6-100" fmla="*/ 3166110 h 3166110"/>
                  <a:gd name="connsiteX7-101" fmla="*/ 2779091 w 3247721"/>
                  <a:gd name="connsiteY7-102" fmla="*/ 1360170 h 3166110"/>
                  <a:gd name="connsiteX8-103" fmla="*/ 1590371 w 3247721"/>
                  <a:gd name="connsiteY8-104" fmla="*/ 514350 h 3166110"/>
                  <a:gd name="connsiteX9-105" fmla="*/ 504521 w 3247721"/>
                  <a:gd name="connsiteY9-106" fmla="*/ 1360170 h 3166110"/>
                  <a:gd name="connsiteX10-107" fmla="*/ 1041731 w 3247721"/>
                  <a:gd name="connsiteY10-108" fmla="*/ 3154680 h 3166110"/>
                  <a:gd name="connsiteX0-109" fmla="*/ 1043307 w 3249297"/>
                  <a:gd name="connsiteY0-110" fmla="*/ 3154680 h 3166110"/>
                  <a:gd name="connsiteX1-111" fmla="*/ 666117 w 3249297"/>
                  <a:gd name="connsiteY1-112" fmla="*/ 3154680 h 3166110"/>
                  <a:gd name="connsiteX2-113" fmla="*/ 26037 w 3249297"/>
                  <a:gd name="connsiteY2-114" fmla="*/ 1417320 h 3166110"/>
                  <a:gd name="connsiteX3-115" fmla="*/ 1626237 w 3249297"/>
                  <a:gd name="connsiteY3-116" fmla="*/ 0 h 3166110"/>
                  <a:gd name="connsiteX4-117" fmla="*/ 3249297 w 3249297"/>
                  <a:gd name="connsiteY4-118" fmla="*/ 1337310 h 3166110"/>
                  <a:gd name="connsiteX5-119" fmla="*/ 2700657 w 3249297"/>
                  <a:gd name="connsiteY5-120" fmla="*/ 3166110 h 3166110"/>
                  <a:gd name="connsiteX6-121" fmla="*/ 2334897 w 3249297"/>
                  <a:gd name="connsiteY6-122" fmla="*/ 3166110 h 3166110"/>
                  <a:gd name="connsiteX7-123" fmla="*/ 2780667 w 3249297"/>
                  <a:gd name="connsiteY7-124" fmla="*/ 1360170 h 3166110"/>
                  <a:gd name="connsiteX8-125" fmla="*/ 1591947 w 3249297"/>
                  <a:gd name="connsiteY8-126" fmla="*/ 514350 h 3166110"/>
                  <a:gd name="connsiteX9-127" fmla="*/ 506097 w 3249297"/>
                  <a:gd name="connsiteY9-128" fmla="*/ 1360170 h 3166110"/>
                  <a:gd name="connsiteX10-129" fmla="*/ 1043307 w 3249297"/>
                  <a:gd name="connsiteY10-130" fmla="*/ 3154680 h 3166110"/>
                  <a:gd name="connsiteX0-131" fmla="*/ 1043307 w 3249297"/>
                  <a:gd name="connsiteY0-132" fmla="*/ 3154680 h 3166110"/>
                  <a:gd name="connsiteX1-133" fmla="*/ 666117 w 3249297"/>
                  <a:gd name="connsiteY1-134" fmla="*/ 3154680 h 3166110"/>
                  <a:gd name="connsiteX2-135" fmla="*/ 26037 w 3249297"/>
                  <a:gd name="connsiteY2-136" fmla="*/ 1417320 h 3166110"/>
                  <a:gd name="connsiteX3-137" fmla="*/ 1626237 w 3249297"/>
                  <a:gd name="connsiteY3-138" fmla="*/ 0 h 3166110"/>
                  <a:gd name="connsiteX4-139" fmla="*/ 3249297 w 3249297"/>
                  <a:gd name="connsiteY4-140" fmla="*/ 1337310 h 3166110"/>
                  <a:gd name="connsiteX5-141" fmla="*/ 2700657 w 3249297"/>
                  <a:gd name="connsiteY5-142" fmla="*/ 3166110 h 3166110"/>
                  <a:gd name="connsiteX6-143" fmla="*/ 2334897 w 3249297"/>
                  <a:gd name="connsiteY6-144" fmla="*/ 3166110 h 3166110"/>
                  <a:gd name="connsiteX7-145" fmla="*/ 2780667 w 3249297"/>
                  <a:gd name="connsiteY7-146" fmla="*/ 1360170 h 3166110"/>
                  <a:gd name="connsiteX8-147" fmla="*/ 1591947 w 3249297"/>
                  <a:gd name="connsiteY8-148" fmla="*/ 514350 h 3166110"/>
                  <a:gd name="connsiteX9-149" fmla="*/ 506097 w 3249297"/>
                  <a:gd name="connsiteY9-150" fmla="*/ 1360170 h 3166110"/>
                  <a:gd name="connsiteX10-151" fmla="*/ 1043307 w 3249297"/>
                  <a:gd name="connsiteY10-152" fmla="*/ 3154680 h 3166110"/>
                  <a:gd name="connsiteX0-153" fmla="*/ 1024678 w 3230668"/>
                  <a:gd name="connsiteY0-154" fmla="*/ 3154680 h 3166110"/>
                  <a:gd name="connsiteX1-155" fmla="*/ 647488 w 3230668"/>
                  <a:gd name="connsiteY1-156" fmla="*/ 3154680 h 3166110"/>
                  <a:gd name="connsiteX2-157" fmla="*/ 7408 w 3230668"/>
                  <a:gd name="connsiteY2-158" fmla="*/ 1417320 h 3166110"/>
                  <a:gd name="connsiteX3-159" fmla="*/ 1607608 w 3230668"/>
                  <a:gd name="connsiteY3-160" fmla="*/ 0 h 3166110"/>
                  <a:gd name="connsiteX4-161" fmla="*/ 3230668 w 3230668"/>
                  <a:gd name="connsiteY4-162" fmla="*/ 1337310 h 3166110"/>
                  <a:gd name="connsiteX5-163" fmla="*/ 2682028 w 3230668"/>
                  <a:gd name="connsiteY5-164" fmla="*/ 3166110 h 3166110"/>
                  <a:gd name="connsiteX6-165" fmla="*/ 2316268 w 3230668"/>
                  <a:gd name="connsiteY6-166" fmla="*/ 3166110 h 3166110"/>
                  <a:gd name="connsiteX7-167" fmla="*/ 2762038 w 3230668"/>
                  <a:gd name="connsiteY7-168" fmla="*/ 1360170 h 3166110"/>
                  <a:gd name="connsiteX8-169" fmla="*/ 1573318 w 3230668"/>
                  <a:gd name="connsiteY8-170" fmla="*/ 514350 h 3166110"/>
                  <a:gd name="connsiteX9-171" fmla="*/ 487468 w 3230668"/>
                  <a:gd name="connsiteY9-172" fmla="*/ 1360170 h 3166110"/>
                  <a:gd name="connsiteX10-173" fmla="*/ 1024678 w 3230668"/>
                  <a:gd name="connsiteY10-174" fmla="*/ 3154680 h 3166110"/>
                  <a:gd name="connsiteX0-175" fmla="*/ 1024678 w 3230668"/>
                  <a:gd name="connsiteY0-176" fmla="*/ 3154680 h 3166110"/>
                  <a:gd name="connsiteX1-177" fmla="*/ 647488 w 3230668"/>
                  <a:gd name="connsiteY1-178" fmla="*/ 3154680 h 3166110"/>
                  <a:gd name="connsiteX2-179" fmla="*/ 7408 w 3230668"/>
                  <a:gd name="connsiteY2-180" fmla="*/ 1417320 h 3166110"/>
                  <a:gd name="connsiteX3-181" fmla="*/ 1607608 w 3230668"/>
                  <a:gd name="connsiteY3-182" fmla="*/ 0 h 3166110"/>
                  <a:gd name="connsiteX4-183" fmla="*/ 3230668 w 3230668"/>
                  <a:gd name="connsiteY4-184" fmla="*/ 1337310 h 3166110"/>
                  <a:gd name="connsiteX5-185" fmla="*/ 2682028 w 3230668"/>
                  <a:gd name="connsiteY5-186" fmla="*/ 3166110 h 3166110"/>
                  <a:gd name="connsiteX6-187" fmla="*/ 2316268 w 3230668"/>
                  <a:gd name="connsiteY6-188" fmla="*/ 3166110 h 3166110"/>
                  <a:gd name="connsiteX7-189" fmla="*/ 2762038 w 3230668"/>
                  <a:gd name="connsiteY7-190" fmla="*/ 1360170 h 3166110"/>
                  <a:gd name="connsiteX8-191" fmla="*/ 1573318 w 3230668"/>
                  <a:gd name="connsiteY8-192" fmla="*/ 514350 h 3166110"/>
                  <a:gd name="connsiteX9-193" fmla="*/ 487468 w 3230668"/>
                  <a:gd name="connsiteY9-194" fmla="*/ 1360170 h 3166110"/>
                  <a:gd name="connsiteX10-195" fmla="*/ 1024678 w 3230668"/>
                  <a:gd name="connsiteY10-196" fmla="*/ 3154680 h 3166110"/>
                  <a:gd name="connsiteX0-197" fmla="*/ 1024678 w 3230668"/>
                  <a:gd name="connsiteY0-198" fmla="*/ 3154680 h 3166110"/>
                  <a:gd name="connsiteX1-199" fmla="*/ 647488 w 3230668"/>
                  <a:gd name="connsiteY1-200" fmla="*/ 3154680 h 3166110"/>
                  <a:gd name="connsiteX2-201" fmla="*/ 7408 w 3230668"/>
                  <a:gd name="connsiteY2-202" fmla="*/ 1417320 h 3166110"/>
                  <a:gd name="connsiteX3-203" fmla="*/ 1607608 w 3230668"/>
                  <a:gd name="connsiteY3-204" fmla="*/ 0 h 3166110"/>
                  <a:gd name="connsiteX4-205" fmla="*/ 3230668 w 3230668"/>
                  <a:gd name="connsiteY4-206" fmla="*/ 1337310 h 3166110"/>
                  <a:gd name="connsiteX5-207" fmla="*/ 2682028 w 3230668"/>
                  <a:gd name="connsiteY5-208" fmla="*/ 3166110 h 3166110"/>
                  <a:gd name="connsiteX6-209" fmla="*/ 2316268 w 3230668"/>
                  <a:gd name="connsiteY6-210" fmla="*/ 3166110 h 3166110"/>
                  <a:gd name="connsiteX7-211" fmla="*/ 2762038 w 3230668"/>
                  <a:gd name="connsiteY7-212" fmla="*/ 1360170 h 3166110"/>
                  <a:gd name="connsiteX8-213" fmla="*/ 1573318 w 3230668"/>
                  <a:gd name="connsiteY8-214" fmla="*/ 514350 h 3166110"/>
                  <a:gd name="connsiteX9-215" fmla="*/ 487468 w 3230668"/>
                  <a:gd name="connsiteY9-216" fmla="*/ 1360170 h 3166110"/>
                  <a:gd name="connsiteX10-217" fmla="*/ 1024678 w 3230668"/>
                  <a:gd name="connsiteY10-218" fmla="*/ 3154680 h 3166110"/>
                  <a:gd name="connsiteX0-219" fmla="*/ 1024678 w 3230668"/>
                  <a:gd name="connsiteY0-220" fmla="*/ 3154787 h 3166217"/>
                  <a:gd name="connsiteX1-221" fmla="*/ 647488 w 3230668"/>
                  <a:gd name="connsiteY1-222" fmla="*/ 3154787 h 3166217"/>
                  <a:gd name="connsiteX2-223" fmla="*/ 7408 w 3230668"/>
                  <a:gd name="connsiteY2-224" fmla="*/ 1417427 h 3166217"/>
                  <a:gd name="connsiteX3-225" fmla="*/ 1607608 w 3230668"/>
                  <a:gd name="connsiteY3-226" fmla="*/ 107 h 3166217"/>
                  <a:gd name="connsiteX4-227" fmla="*/ 3230668 w 3230668"/>
                  <a:gd name="connsiteY4-228" fmla="*/ 1337417 h 3166217"/>
                  <a:gd name="connsiteX5-229" fmla="*/ 2682028 w 3230668"/>
                  <a:gd name="connsiteY5-230" fmla="*/ 3166217 h 3166217"/>
                  <a:gd name="connsiteX6-231" fmla="*/ 2316268 w 3230668"/>
                  <a:gd name="connsiteY6-232" fmla="*/ 3166217 h 3166217"/>
                  <a:gd name="connsiteX7-233" fmla="*/ 2762038 w 3230668"/>
                  <a:gd name="connsiteY7-234" fmla="*/ 1360277 h 3166217"/>
                  <a:gd name="connsiteX8-235" fmla="*/ 1573318 w 3230668"/>
                  <a:gd name="connsiteY8-236" fmla="*/ 514457 h 3166217"/>
                  <a:gd name="connsiteX9-237" fmla="*/ 487468 w 3230668"/>
                  <a:gd name="connsiteY9-238" fmla="*/ 1360277 h 3166217"/>
                  <a:gd name="connsiteX10-239" fmla="*/ 1024678 w 3230668"/>
                  <a:gd name="connsiteY10-240" fmla="*/ 3154787 h 3166217"/>
                  <a:gd name="connsiteX0-241" fmla="*/ 1024678 w 3230734"/>
                  <a:gd name="connsiteY0-242" fmla="*/ 3154799 h 3166229"/>
                  <a:gd name="connsiteX1-243" fmla="*/ 647488 w 3230734"/>
                  <a:gd name="connsiteY1-244" fmla="*/ 3154799 h 3166229"/>
                  <a:gd name="connsiteX2-245" fmla="*/ 7408 w 3230734"/>
                  <a:gd name="connsiteY2-246" fmla="*/ 1417439 h 3166229"/>
                  <a:gd name="connsiteX3-247" fmla="*/ 1607608 w 3230734"/>
                  <a:gd name="connsiteY3-248" fmla="*/ 119 h 3166229"/>
                  <a:gd name="connsiteX4-249" fmla="*/ 3230668 w 3230734"/>
                  <a:gd name="connsiteY4-250" fmla="*/ 1337429 h 3166229"/>
                  <a:gd name="connsiteX5-251" fmla="*/ 2682028 w 3230734"/>
                  <a:gd name="connsiteY5-252" fmla="*/ 3166229 h 3166229"/>
                  <a:gd name="connsiteX6-253" fmla="*/ 2316268 w 3230734"/>
                  <a:gd name="connsiteY6-254" fmla="*/ 3166229 h 3166229"/>
                  <a:gd name="connsiteX7-255" fmla="*/ 2762038 w 3230734"/>
                  <a:gd name="connsiteY7-256" fmla="*/ 1360289 h 3166229"/>
                  <a:gd name="connsiteX8-257" fmla="*/ 1573318 w 3230734"/>
                  <a:gd name="connsiteY8-258" fmla="*/ 514469 h 3166229"/>
                  <a:gd name="connsiteX9-259" fmla="*/ 487468 w 3230734"/>
                  <a:gd name="connsiteY9-260" fmla="*/ 1360289 h 3166229"/>
                  <a:gd name="connsiteX10-261" fmla="*/ 1024678 w 3230734"/>
                  <a:gd name="connsiteY10-262" fmla="*/ 3154799 h 3166229"/>
                  <a:gd name="connsiteX0-263" fmla="*/ 1024678 w 3232740"/>
                  <a:gd name="connsiteY0-264" fmla="*/ 3154799 h 3166229"/>
                  <a:gd name="connsiteX1-265" fmla="*/ 647488 w 3232740"/>
                  <a:gd name="connsiteY1-266" fmla="*/ 3154799 h 3166229"/>
                  <a:gd name="connsiteX2-267" fmla="*/ 7408 w 3232740"/>
                  <a:gd name="connsiteY2-268" fmla="*/ 1417439 h 3166229"/>
                  <a:gd name="connsiteX3-269" fmla="*/ 1607608 w 3232740"/>
                  <a:gd name="connsiteY3-270" fmla="*/ 119 h 3166229"/>
                  <a:gd name="connsiteX4-271" fmla="*/ 3230668 w 3232740"/>
                  <a:gd name="connsiteY4-272" fmla="*/ 1337429 h 3166229"/>
                  <a:gd name="connsiteX5-273" fmla="*/ 2682028 w 3232740"/>
                  <a:gd name="connsiteY5-274" fmla="*/ 3166229 h 3166229"/>
                  <a:gd name="connsiteX6-275" fmla="*/ 2316268 w 3232740"/>
                  <a:gd name="connsiteY6-276" fmla="*/ 3166229 h 3166229"/>
                  <a:gd name="connsiteX7-277" fmla="*/ 2762038 w 3232740"/>
                  <a:gd name="connsiteY7-278" fmla="*/ 1360289 h 3166229"/>
                  <a:gd name="connsiteX8-279" fmla="*/ 1573318 w 3232740"/>
                  <a:gd name="connsiteY8-280" fmla="*/ 514469 h 3166229"/>
                  <a:gd name="connsiteX9-281" fmla="*/ 487468 w 3232740"/>
                  <a:gd name="connsiteY9-282" fmla="*/ 1360289 h 3166229"/>
                  <a:gd name="connsiteX10-283" fmla="*/ 1024678 w 3232740"/>
                  <a:gd name="connsiteY10-284" fmla="*/ 3154799 h 3166229"/>
                  <a:gd name="connsiteX0-285" fmla="*/ 1024678 w 3232740"/>
                  <a:gd name="connsiteY0-286" fmla="*/ 3154801 h 3166231"/>
                  <a:gd name="connsiteX1-287" fmla="*/ 647488 w 3232740"/>
                  <a:gd name="connsiteY1-288" fmla="*/ 3154801 h 3166231"/>
                  <a:gd name="connsiteX2-289" fmla="*/ 7408 w 3232740"/>
                  <a:gd name="connsiteY2-290" fmla="*/ 1417441 h 3166231"/>
                  <a:gd name="connsiteX3-291" fmla="*/ 1607608 w 3232740"/>
                  <a:gd name="connsiteY3-292" fmla="*/ 121 h 3166231"/>
                  <a:gd name="connsiteX4-293" fmla="*/ 3230668 w 3232740"/>
                  <a:gd name="connsiteY4-294" fmla="*/ 1337431 h 3166231"/>
                  <a:gd name="connsiteX5-295" fmla="*/ 2682028 w 3232740"/>
                  <a:gd name="connsiteY5-296" fmla="*/ 3166231 h 3166231"/>
                  <a:gd name="connsiteX6-297" fmla="*/ 2316268 w 3232740"/>
                  <a:gd name="connsiteY6-298" fmla="*/ 3166231 h 3166231"/>
                  <a:gd name="connsiteX7-299" fmla="*/ 2762038 w 3232740"/>
                  <a:gd name="connsiteY7-300" fmla="*/ 1360291 h 3166231"/>
                  <a:gd name="connsiteX8-301" fmla="*/ 1573318 w 3232740"/>
                  <a:gd name="connsiteY8-302" fmla="*/ 514471 h 3166231"/>
                  <a:gd name="connsiteX9-303" fmla="*/ 487468 w 3232740"/>
                  <a:gd name="connsiteY9-304" fmla="*/ 1360291 h 3166231"/>
                  <a:gd name="connsiteX10-305" fmla="*/ 1024678 w 3232740"/>
                  <a:gd name="connsiteY10-306" fmla="*/ 3154801 h 3166231"/>
                  <a:gd name="connsiteX0-307" fmla="*/ 1024678 w 3234187"/>
                  <a:gd name="connsiteY0-308" fmla="*/ 3154801 h 3166231"/>
                  <a:gd name="connsiteX1-309" fmla="*/ 647488 w 3234187"/>
                  <a:gd name="connsiteY1-310" fmla="*/ 3154801 h 3166231"/>
                  <a:gd name="connsiteX2-311" fmla="*/ 7408 w 3234187"/>
                  <a:gd name="connsiteY2-312" fmla="*/ 1417441 h 3166231"/>
                  <a:gd name="connsiteX3-313" fmla="*/ 1607608 w 3234187"/>
                  <a:gd name="connsiteY3-314" fmla="*/ 121 h 3166231"/>
                  <a:gd name="connsiteX4-315" fmla="*/ 3230668 w 3234187"/>
                  <a:gd name="connsiteY4-316" fmla="*/ 1337431 h 3166231"/>
                  <a:gd name="connsiteX5-317" fmla="*/ 2682028 w 3234187"/>
                  <a:gd name="connsiteY5-318" fmla="*/ 3166231 h 3166231"/>
                  <a:gd name="connsiteX6-319" fmla="*/ 2316268 w 3234187"/>
                  <a:gd name="connsiteY6-320" fmla="*/ 3166231 h 3166231"/>
                  <a:gd name="connsiteX7-321" fmla="*/ 2762038 w 3234187"/>
                  <a:gd name="connsiteY7-322" fmla="*/ 1360291 h 3166231"/>
                  <a:gd name="connsiteX8-323" fmla="*/ 1573318 w 3234187"/>
                  <a:gd name="connsiteY8-324" fmla="*/ 514471 h 3166231"/>
                  <a:gd name="connsiteX9-325" fmla="*/ 487468 w 3234187"/>
                  <a:gd name="connsiteY9-326" fmla="*/ 1360291 h 3166231"/>
                  <a:gd name="connsiteX10-327" fmla="*/ 1024678 w 3234187"/>
                  <a:gd name="connsiteY10-328" fmla="*/ 3154801 h 3166231"/>
                  <a:gd name="connsiteX0-329" fmla="*/ 1024678 w 3235347"/>
                  <a:gd name="connsiteY0-330" fmla="*/ 3154801 h 3166231"/>
                  <a:gd name="connsiteX1-331" fmla="*/ 647488 w 3235347"/>
                  <a:gd name="connsiteY1-332" fmla="*/ 3154801 h 3166231"/>
                  <a:gd name="connsiteX2-333" fmla="*/ 7408 w 3235347"/>
                  <a:gd name="connsiteY2-334" fmla="*/ 1417441 h 3166231"/>
                  <a:gd name="connsiteX3-335" fmla="*/ 1607608 w 3235347"/>
                  <a:gd name="connsiteY3-336" fmla="*/ 121 h 3166231"/>
                  <a:gd name="connsiteX4-337" fmla="*/ 3230668 w 3235347"/>
                  <a:gd name="connsiteY4-338" fmla="*/ 1337431 h 3166231"/>
                  <a:gd name="connsiteX5-339" fmla="*/ 2682028 w 3235347"/>
                  <a:gd name="connsiteY5-340" fmla="*/ 3166231 h 3166231"/>
                  <a:gd name="connsiteX6-341" fmla="*/ 2316268 w 3235347"/>
                  <a:gd name="connsiteY6-342" fmla="*/ 3166231 h 3166231"/>
                  <a:gd name="connsiteX7-343" fmla="*/ 2762038 w 3235347"/>
                  <a:gd name="connsiteY7-344" fmla="*/ 1360291 h 3166231"/>
                  <a:gd name="connsiteX8-345" fmla="*/ 1573318 w 3235347"/>
                  <a:gd name="connsiteY8-346" fmla="*/ 514471 h 3166231"/>
                  <a:gd name="connsiteX9-347" fmla="*/ 487468 w 3235347"/>
                  <a:gd name="connsiteY9-348" fmla="*/ 1360291 h 3166231"/>
                  <a:gd name="connsiteX10-349" fmla="*/ 1024678 w 3235347"/>
                  <a:gd name="connsiteY10-350" fmla="*/ 3154801 h 3166231"/>
                  <a:gd name="connsiteX0-351" fmla="*/ 1024678 w 3235347"/>
                  <a:gd name="connsiteY0-352" fmla="*/ 3154801 h 3166231"/>
                  <a:gd name="connsiteX1-353" fmla="*/ 647488 w 3235347"/>
                  <a:gd name="connsiteY1-354" fmla="*/ 3154801 h 3166231"/>
                  <a:gd name="connsiteX2-355" fmla="*/ 7408 w 3235347"/>
                  <a:gd name="connsiteY2-356" fmla="*/ 1417441 h 3166231"/>
                  <a:gd name="connsiteX3-357" fmla="*/ 1607608 w 3235347"/>
                  <a:gd name="connsiteY3-358" fmla="*/ 121 h 3166231"/>
                  <a:gd name="connsiteX4-359" fmla="*/ 3230668 w 3235347"/>
                  <a:gd name="connsiteY4-360" fmla="*/ 1337431 h 3166231"/>
                  <a:gd name="connsiteX5-361" fmla="*/ 2682028 w 3235347"/>
                  <a:gd name="connsiteY5-362" fmla="*/ 3166231 h 3166231"/>
                  <a:gd name="connsiteX6-363" fmla="*/ 2316268 w 3235347"/>
                  <a:gd name="connsiteY6-364" fmla="*/ 3166231 h 3166231"/>
                  <a:gd name="connsiteX7-365" fmla="*/ 2762038 w 3235347"/>
                  <a:gd name="connsiteY7-366" fmla="*/ 1360291 h 3166231"/>
                  <a:gd name="connsiteX8-367" fmla="*/ 1573318 w 3235347"/>
                  <a:gd name="connsiteY8-368" fmla="*/ 514471 h 3166231"/>
                  <a:gd name="connsiteX9-369" fmla="*/ 487468 w 3235347"/>
                  <a:gd name="connsiteY9-370" fmla="*/ 1360291 h 3166231"/>
                  <a:gd name="connsiteX10-371" fmla="*/ 1024678 w 3235347"/>
                  <a:gd name="connsiteY10-372" fmla="*/ 3154801 h 3166231"/>
                  <a:gd name="connsiteX0-373" fmla="*/ 1024678 w 3235347"/>
                  <a:gd name="connsiteY0-374" fmla="*/ 3154801 h 3166231"/>
                  <a:gd name="connsiteX1-375" fmla="*/ 647488 w 3235347"/>
                  <a:gd name="connsiteY1-376" fmla="*/ 3154801 h 3166231"/>
                  <a:gd name="connsiteX2-377" fmla="*/ 7408 w 3235347"/>
                  <a:gd name="connsiteY2-378" fmla="*/ 1417441 h 3166231"/>
                  <a:gd name="connsiteX3-379" fmla="*/ 1607608 w 3235347"/>
                  <a:gd name="connsiteY3-380" fmla="*/ 121 h 3166231"/>
                  <a:gd name="connsiteX4-381" fmla="*/ 3230668 w 3235347"/>
                  <a:gd name="connsiteY4-382" fmla="*/ 1337431 h 3166231"/>
                  <a:gd name="connsiteX5-383" fmla="*/ 2682028 w 3235347"/>
                  <a:gd name="connsiteY5-384" fmla="*/ 3166231 h 3166231"/>
                  <a:gd name="connsiteX6-385" fmla="*/ 2316268 w 3235347"/>
                  <a:gd name="connsiteY6-386" fmla="*/ 3166231 h 3166231"/>
                  <a:gd name="connsiteX7-387" fmla="*/ 2762038 w 3235347"/>
                  <a:gd name="connsiteY7-388" fmla="*/ 1360291 h 3166231"/>
                  <a:gd name="connsiteX8-389" fmla="*/ 1573318 w 3235347"/>
                  <a:gd name="connsiteY8-390" fmla="*/ 514471 h 3166231"/>
                  <a:gd name="connsiteX9-391" fmla="*/ 487468 w 3235347"/>
                  <a:gd name="connsiteY9-392" fmla="*/ 1360291 h 3166231"/>
                  <a:gd name="connsiteX10-393" fmla="*/ 1024678 w 3235347"/>
                  <a:gd name="connsiteY10-394" fmla="*/ 3154801 h 3166231"/>
                  <a:gd name="connsiteX0-395" fmla="*/ 1024678 w 3235347"/>
                  <a:gd name="connsiteY0-396" fmla="*/ 3154801 h 3166231"/>
                  <a:gd name="connsiteX1-397" fmla="*/ 647488 w 3235347"/>
                  <a:gd name="connsiteY1-398" fmla="*/ 3154801 h 3166231"/>
                  <a:gd name="connsiteX2-399" fmla="*/ 7408 w 3235347"/>
                  <a:gd name="connsiteY2-400" fmla="*/ 1417441 h 3166231"/>
                  <a:gd name="connsiteX3-401" fmla="*/ 1607608 w 3235347"/>
                  <a:gd name="connsiteY3-402" fmla="*/ 121 h 3166231"/>
                  <a:gd name="connsiteX4-403" fmla="*/ 3230668 w 3235347"/>
                  <a:gd name="connsiteY4-404" fmla="*/ 1337431 h 3166231"/>
                  <a:gd name="connsiteX5-405" fmla="*/ 2682028 w 3235347"/>
                  <a:gd name="connsiteY5-406" fmla="*/ 3166231 h 3166231"/>
                  <a:gd name="connsiteX6-407" fmla="*/ 2316268 w 3235347"/>
                  <a:gd name="connsiteY6-408" fmla="*/ 3166231 h 3166231"/>
                  <a:gd name="connsiteX7-409" fmla="*/ 2762038 w 3235347"/>
                  <a:gd name="connsiteY7-410" fmla="*/ 1360291 h 3166231"/>
                  <a:gd name="connsiteX8-411" fmla="*/ 1573318 w 3235347"/>
                  <a:gd name="connsiteY8-412" fmla="*/ 514471 h 3166231"/>
                  <a:gd name="connsiteX9-413" fmla="*/ 487468 w 3235347"/>
                  <a:gd name="connsiteY9-414" fmla="*/ 1360291 h 3166231"/>
                  <a:gd name="connsiteX10-415" fmla="*/ 1024678 w 3235347"/>
                  <a:gd name="connsiteY10-416" fmla="*/ 3154801 h 3166231"/>
                  <a:gd name="connsiteX0-417" fmla="*/ 1024678 w 3235347"/>
                  <a:gd name="connsiteY0-418" fmla="*/ 3154801 h 3166231"/>
                  <a:gd name="connsiteX1-419" fmla="*/ 647488 w 3235347"/>
                  <a:gd name="connsiteY1-420" fmla="*/ 3154801 h 3166231"/>
                  <a:gd name="connsiteX2-421" fmla="*/ 7408 w 3235347"/>
                  <a:gd name="connsiteY2-422" fmla="*/ 1417441 h 3166231"/>
                  <a:gd name="connsiteX3-423" fmla="*/ 1607608 w 3235347"/>
                  <a:gd name="connsiteY3-424" fmla="*/ 121 h 3166231"/>
                  <a:gd name="connsiteX4-425" fmla="*/ 3230668 w 3235347"/>
                  <a:gd name="connsiteY4-426" fmla="*/ 1337431 h 3166231"/>
                  <a:gd name="connsiteX5-427" fmla="*/ 2682028 w 3235347"/>
                  <a:gd name="connsiteY5-428" fmla="*/ 3166231 h 3166231"/>
                  <a:gd name="connsiteX6-429" fmla="*/ 2316268 w 3235347"/>
                  <a:gd name="connsiteY6-430" fmla="*/ 3166231 h 3166231"/>
                  <a:gd name="connsiteX7-431" fmla="*/ 2762038 w 3235347"/>
                  <a:gd name="connsiteY7-432" fmla="*/ 1360291 h 3166231"/>
                  <a:gd name="connsiteX8-433" fmla="*/ 1573318 w 3235347"/>
                  <a:gd name="connsiteY8-434" fmla="*/ 514471 h 3166231"/>
                  <a:gd name="connsiteX9-435" fmla="*/ 487468 w 3235347"/>
                  <a:gd name="connsiteY9-436" fmla="*/ 1360291 h 3166231"/>
                  <a:gd name="connsiteX10-437" fmla="*/ 1024678 w 3235347"/>
                  <a:gd name="connsiteY10-438" fmla="*/ 3154801 h 3166231"/>
                  <a:gd name="connsiteX0-439" fmla="*/ 1024678 w 3235347"/>
                  <a:gd name="connsiteY0-440" fmla="*/ 3154801 h 3166231"/>
                  <a:gd name="connsiteX1-441" fmla="*/ 647488 w 3235347"/>
                  <a:gd name="connsiteY1-442" fmla="*/ 3154801 h 3166231"/>
                  <a:gd name="connsiteX2-443" fmla="*/ 7408 w 3235347"/>
                  <a:gd name="connsiteY2-444" fmla="*/ 1417441 h 3166231"/>
                  <a:gd name="connsiteX3-445" fmla="*/ 1607608 w 3235347"/>
                  <a:gd name="connsiteY3-446" fmla="*/ 121 h 3166231"/>
                  <a:gd name="connsiteX4-447" fmla="*/ 3230668 w 3235347"/>
                  <a:gd name="connsiteY4-448" fmla="*/ 1337431 h 3166231"/>
                  <a:gd name="connsiteX5-449" fmla="*/ 2682028 w 3235347"/>
                  <a:gd name="connsiteY5-450" fmla="*/ 3166231 h 3166231"/>
                  <a:gd name="connsiteX6-451" fmla="*/ 2316268 w 3235347"/>
                  <a:gd name="connsiteY6-452" fmla="*/ 3166231 h 3166231"/>
                  <a:gd name="connsiteX7-453" fmla="*/ 2762038 w 3235347"/>
                  <a:gd name="connsiteY7-454" fmla="*/ 1360291 h 3166231"/>
                  <a:gd name="connsiteX8-455" fmla="*/ 1573318 w 3235347"/>
                  <a:gd name="connsiteY8-456" fmla="*/ 514471 h 3166231"/>
                  <a:gd name="connsiteX9-457" fmla="*/ 487468 w 3235347"/>
                  <a:gd name="connsiteY9-458" fmla="*/ 1360291 h 3166231"/>
                  <a:gd name="connsiteX10-459" fmla="*/ 1024678 w 3235347"/>
                  <a:gd name="connsiteY10-460" fmla="*/ 3154801 h 3166231"/>
                  <a:gd name="connsiteX0-461" fmla="*/ 1024678 w 3235347"/>
                  <a:gd name="connsiteY0-462" fmla="*/ 3154801 h 3166231"/>
                  <a:gd name="connsiteX1-463" fmla="*/ 647488 w 3235347"/>
                  <a:gd name="connsiteY1-464" fmla="*/ 3154801 h 3166231"/>
                  <a:gd name="connsiteX2-465" fmla="*/ 7408 w 3235347"/>
                  <a:gd name="connsiteY2-466" fmla="*/ 1417441 h 3166231"/>
                  <a:gd name="connsiteX3-467" fmla="*/ 1607608 w 3235347"/>
                  <a:gd name="connsiteY3-468" fmla="*/ 121 h 3166231"/>
                  <a:gd name="connsiteX4-469" fmla="*/ 3230668 w 3235347"/>
                  <a:gd name="connsiteY4-470" fmla="*/ 1337431 h 3166231"/>
                  <a:gd name="connsiteX5-471" fmla="*/ 2682028 w 3235347"/>
                  <a:gd name="connsiteY5-472" fmla="*/ 3166231 h 3166231"/>
                  <a:gd name="connsiteX6-473" fmla="*/ 2316268 w 3235347"/>
                  <a:gd name="connsiteY6-474" fmla="*/ 3166231 h 3166231"/>
                  <a:gd name="connsiteX7-475" fmla="*/ 2762038 w 3235347"/>
                  <a:gd name="connsiteY7-476" fmla="*/ 1360291 h 3166231"/>
                  <a:gd name="connsiteX8-477" fmla="*/ 1573318 w 3235347"/>
                  <a:gd name="connsiteY8-478" fmla="*/ 514471 h 3166231"/>
                  <a:gd name="connsiteX9-479" fmla="*/ 487468 w 3235347"/>
                  <a:gd name="connsiteY9-480" fmla="*/ 1360291 h 3166231"/>
                  <a:gd name="connsiteX10-481" fmla="*/ 1024678 w 3235347"/>
                  <a:gd name="connsiteY10-482" fmla="*/ 3154801 h 3166231"/>
                  <a:gd name="connsiteX0-483" fmla="*/ 1024678 w 3235347"/>
                  <a:gd name="connsiteY0-484" fmla="*/ 3154801 h 3166231"/>
                  <a:gd name="connsiteX1-485" fmla="*/ 647488 w 3235347"/>
                  <a:gd name="connsiteY1-486" fmla="*/ 3154801 h 3166231"/>
                  <a:gd name="connsiteX2-487" fmla="*/ 7408 w 3235347"/>
                  <a:gd name="connsiteY2-488" fmla="*/ 1417441 h 3166231"/>
                  <a:gd name="connsiteX3-489" fmla="*/ 1607608 w 3235347"/>
                  <a:gd name="connsiteY3-490" fmla="*/ 121 h 3166231"/>
                  <a:gd name="connsiteX4-491" fmla="*/ 3230668 w 3235347"/>
                  <a:gd name="connsiteY4-492" fmla="*/ 1337431 h 3166231"/>
                  <a:gd name="connsiteX5-493" fmla="*/ 2682028 w 3235347"/>
                  <a:gd name="connsiteY5-494" fmla="*/ 3166231 h 3166231"/>
                  <a:gd name="connsiteX6-495" fmla="*/ 2316268 w 3235347"/>
                  <a:gd name="connsiteY6-496" fmla="*/ 3166231 h 3166231"/>
                  <a:gd name="connsiteX7-497" fmla="*/ 2762038 w 3235347"/>
                  <a:gd name="connsiteY7-498" fmla="*/ 1360291 h 3166231"/>
                  <a:gd name="connsiteX8-499" fmla="*/ 1573318 w 3235347"/>
                  <a:gd name="connsiteY8-500" fmla="*/ 514471 h 3166231"/>
                  <a:gd name="connsiteX9-501" fmla="*/ 487468 w 3235347"/>
                  <a:gd name="connsiteY9-502" fmla="*/ 1360291 h 3166231"/>
                  <a:gd name="connsiteX10-503" fmla="*/ 1024678 w 3235347"/>
                  <a:gd name="connsiteY10-504" fmla="*/ 3154801 h 3166231"/>
                  <a:gd name="connsiteX0-505" fmla="*/ 1024678 w 3235347"/>
                  <a:gd name="connsiteY0-506" fmla="*/ 3154801 h 3166231"/>
                  <a:gd name="connsiteX1-507" fmla="*/ 647488 w 3235347"/>
                  <a:gd name="connsiteY1-508" fmla="*/ 3154801 h 3166231"/>
                  <a:gd name="connsiteX2-509" fmla="*/ 7408 w 3235347"/>
                  <a:gd name="connsiteY2-510" fmla="*/ 1417441 h 3166231"/>
                  <a:gd name="connsiteX3-511" fmla="*/ 1607608 w 3235347"/>
                  <a:gd name="connsiteY3-512" fmla="*/ 121 h 3166231"/>
                  <a:gd name="connsiteX4-513" fmla="*/ 3230668 w 3235347"/>
                  <a:gd name="connsiteY4-514" fmla="*/ 1337431 h 3166231"/>
                  <a:gd name="connsiteX5-515" fmla="*/ 2682028 w 3235347"/>
                  <a:gd name="connsiteY5-516" fmla="*/ 3166231 h 3166231"/>
                  <a:gd name="connsiteX6-517" fmla="*/ 2316268 w 3235347"/>
                  <a:gd name="connsiteY6-518" fmla="*/ 3166231 h 3166231"/>
                  <a:gd name="connsiteX7-519" fmla="*/ 2762038 w 3235347"/>
                  <a:gd name="connsiteY7-520" fmla="*/ 1360291 h 3166231"/>
                  <a:gd name="connsiteX8-521" fmla="*/ 1573318 w 3235347"/>
                  <a:gd name="connsiteY8-522" fmla="*/ 514471 h 3166231"/>
                  <a:gd name="connsiteX9-523" fmla="*/ 487468 w 3235347"/>
                  <a:gd name="connsiteY9-524" fmla="*/ 1360291 h 3166231"/>
                  <a:gd name="connsiteX10-525" fmla="*/ 1024678 w 3235347"/>
                  <a:gd name="connsiteY10-526" fmla="*/ 3154801 h 3166231"/>
                  <a:gd name="connsiteX0-527" fmla="*/ 1024678 w 3235347"/>
                  <a:gd name="connsiteY0-528" fmla="*/ 3154801 h 3166231"/>
                  <a:gd name="connsiteX1-529" fmla="*/ 647488 w 3235347"/>
                  <a:gd name="connsiteY1-530" fmla="*/ 3154801 h 3166231"/>
                  <a:gd name="connsiteX2-531" fmla="*/ 7408 w 3235347"/>
                  <a:gd name="connsiteY2-532" fmla="*/ 1417441 h 3166231"/>
                  <a:gd name="connsiteX3-533" fmla="*/ 1607608 w 3235347"/>
                  <a:gd name="connsiteY3-534" fmla="*/ 121 h 3166231"/>
                  <a:gd name="connsiteX4-535" fmla="*/ 3230668 w 3235347"/>
                  <a:gd name="connsiteY4-536" fmla="*/ 1337431 h 3166231"/>
                  <a:gd name="connsiteX5-537" fmla="*/ 2682028 w 3235347"/>
                  <a:gd name="connsiteY5-538" fmla="*/ 3166231 h 3166231"/>
                  <a:gd name="connsiteX6-539" fmla="*/ 2316268 w 3235347"/>
                  <a:gd name="connsiteY6-540" fmla="*/ 3166231 h 3166231"/>
                  <a:gd name="connsiteX7-541" fmla="*/ 2762038 w 3235347"/>
                  <a:gd name="connsiteY7-542" fmla="*/ 1360291 h 3166231"/>
                  <a:gd name="connsiteX8-543" fmla="*/ 1573318 w 3235347"/>
                  <a:gd name="connsiteY8-544" fmla="*/ 514471 h 3166231"/>
                  <a:gd name="connsiteX9-545" fmla="*/ 487468 w 3235347"/>
                  <a:gd name="connsiteY9-546" fmla="*/ 1360291 h 3166231"/>
                  <a:gd name="connsiteX10-547" fmla="*/ 1024678 w 3235347"/>
                  <a:gd name="connsiteY10-548" fmla="*/ 3154801 h 3166231"/>
                  <a:gd name="connsiteX0-549" fmla="*/ 1024678 w 3235347"/>
                  <a:gd name="connsiteY0-550" fmla="*/ 3154801 h 3166231"/>
                  <a:gd name="connsiteX1-551" fmla="*/ 647488 w 3235347"/>
                  <a:gd name="connsiteY1-552" fmla="*/ 3154801 h 3166231"/>
                  <a:gd name="connsiteX2-553" fmla="*/ 7408 w 3235347"/>
                  <a:gd name="connsiteY2-554" fmla="*/ 1417441 h 3166231"/>
                  <a:gd name="connsiteX3-555" fmla="*/ 1607608 w 3235347"/>
                  <a:gd name="connsiteY3-556" fmla="*/ 121 h 3166231"/>
                  <a:gd name="connsiteX4-557" fmla="*/ 3230668 w 3235347"/>
                  <a:gd name="connsiteY4-558" fmla="*/ 1337431 h 3166231"/>
                  <a:gd name="connsiteX5-559" fmla="*/ 2682028 w 3235347"/>
                  <a:gd name="connsiteY5-560" fmla="*/ 3166231 h 3166231"/>
                  <a:gd name="connsiteX6-561" fmla="*/ 2316268 w 3235347"/>
                  <a:gd name="connsiteY6-562" fmla="*/ 3166231 h 3166231"/>
                  <a:gd name="connsiteX7-563" fmla="*/ 2762038 w 3235347"/>
                  <a:gd name="connsiteY7-564" fmla="*/ 1360291 h 3166231"/>
                  <a:gd name="connsiteX8-565" fmla="*/ 1573318 w 3235347"/>
                  <a:gd name="connsiteY8-566" fmla="*/ 514471 h 3166231"/>
                  <a:gd name="connsiteX9-567" fmla="*/ 487468 w 3235347"/>
                  <a:gd name="connsiteY9-568" fmla="*/ 1360291 h 3166231"/>
                  <a:gd name="connsiteX10-569" fmla="*/ 1024678 w 3235347"/>
                  <a:gd name="connsiteY10-570" fmla="*/ 3154801 h 31662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35347" h="3166231">
                    <a:moveTo>
                      <a:pt x="1024678" y="3154801"/>
                    </a:moveTo>
                    <a:lnTo>
                      <a:pt x="647488" y="3154801"/>
                    </a:lnTo>
                    <a:cubicBezTo>
                      <a:pt x="411268" y="2541391"/>
                      <a:pt x="-64982" y="2179441"/>
                      <a:pt x="7408" y="1417441"/>
                    </a:cubicBezTo>
                    <a:cubicBezTo>
                      <a:pt x="72178" y="773551"/>
                      <a:pt x="617008" y="15361"/>
                      <a:pt x="1607608" y="121"/>
                    </a:cubicBezTo>
                    <a:cubicBezTo>
                      <a:pt x="2594398" y="-11309"/>
                      <a:pt x="3203998" y="788791"/>
                      <a:pt x="3230668" y="1337431"/>
                    </a:cubicBezTo>
                    <a:cubicBezTo>
                      <a:pt x="3276388" y="1969891"/>
                      <a:pt x="2979208" y="2522341"/>
                      <a:pt x="2682028" y="3166231"/>
                    </a:cubicBezTo>
                    <a:lnTo>
                      <a:pt x="2316268" y="3166231"/>
                    </a:lnTo>
                    <a:cubicBezTo>
                      <a:pt x="2293408" y="2621401"/>
                      <a:pt x="2922058" y="1985131"/>
                      <a:pt x="2762038" y="1360291"/>
                    </a:cubicBezTo>
                    <a:cubicBezTo>
                      <a:pt x="2628688" y="872611"/>
                      <a:pt x="2152438" y="510661"/>
                      <a:pt x="1573318" y="514471"/>
                    </a:cubicBezTo>
                    <a:cubicBezTo>
                      <a:pt x="971338" y="533521"/>
                      <a:pt x="517948" y="975481"/>
                      <a:pt x="487468" y="1360291"/>
                    </a:cubicBezTo>
                    <a:cubicBezTo>
                      <a:pt x="415078" y="2198491"/>
                      <a:pt x="982768" y="2613781"/>
                      <a:pt x="1024678" y="3154801"/>
                    </a:cubicBez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Mongolian Baiti" panose="03000500000000000000" charset="0"/>
                  <a:ea typeface="Mongolian Baiti" panose="03000500000000000000" charset="0"/>
                </a:endParaRPr>
              </a:p>
            </p:txBody>
          </p:sp>
          <p:sp>
            <p:nvSpPr>
              <p:cNvPr id="14" name="圆角矩形 13"/>
              <p:cNvSpPr/>
              <p:nvPr/>
            </p:nvSpPr>
            <p:spPr>
              <a:xfrm>
                <a:off x="5020558" y="4638071"/>
                <a:ext cx="1943100" cy="400050"/>
              </a:xfrm>
              <a:prstGeom prst="roundRect">
                <a:avLst>
                  <a:gd name="adj" fmla="val 50000"/>
                </a:avLst>
              </a:pr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Mongolian Baiti" panose="03000500000000000000" charset="0"/>
                  <a:ea typeface="Mongolian Baiti" panose="03000500000000000000" charset="0"/>
                </a:endParaRPr>
              </a:p>
            </p:txBody>
          </p:sp>
          <p:sp>
            <p:nvSpPr>
              <p:cNvPr id="15" name="圆角矩形 14"/>
              <p:cNvSpPr/>
              <p:nvPr/>
            </p:nvSpPr>
            <p:spPr>
              <a:xfrm>
                <a:off x="4996333" y="5072411"/>
                <a:ext cx="1943100" cy="400050"/>
              </a:xfrm>
              <a:prstGeom prst="roundRect">
                <a:avLst>
                  <a:gd name="adj" fmla="val 50000"/>
                </a:avLst>
              </a:pr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Mongolian Baiti" panose="03000500000000000000" charset="0"/>
                  <a:ea typeface="Mongolian Baiti" panose="03000500000000000000" charset="0"/>
                </a:endParaRPr>
              </a:p>
            </p:txBody>
          </p:sp>
          <p:sp>
            <p:nvSpPr>
              <p:cNvPr id="16" name="圆角矩形 15"/>
              <p:cNvSpPr/>
              <p:nvPr/>
            </p:nvSpPr>
            <p:spPr>
              <a:xfrm>
                <a:off x="5101225" y="5506751"/>
                <a:ext cx="1781765" cy="400050"/>
              </a:xfrm>
              <a:prstGeom prst="roundRect">
                <a:avLst>
                  <a:gd name="adj" fmla="val 50000"/>
                </a:avLst>
              </a:pr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Mongolian Baiti" panose="03000500000000000000" charset="0"/>
                  <a:ea typeface="Mongolian Baiti" panose="03000500000000000000" charset="0"/>
                </a:endParaRPr>
              </a:p>
            </p:txBody>
          </p:sp>
          <p:sp>
            <p:nvSpPr>
              <p:cNvPr id="17" name="任意多边形 16"/>
              <p:cNvSpPr/>
              <p:nvPr/>
            </p:nvSpPr>
            <p:spPr>
              <a:xfrm>
                <a:off x="5501933" y="5941091"/>
                <a:ext cx="981665" cy="320040"/>
              </a:xfrm>
              <a:custGeom>
                <a:avLst/>
                <a:gdLst>
                  <a:gd name="connsiteX0" fmla="*/ 0 w 981665"/>
                  <a:gd name="connsiteY0" fmla="*/ 0 h 320040"/>
                  <a:gd name="connsiteX1" fmla="*/ 981665 w 981665"/>
                  <a:gd name="connsiteY1" fmla="*/ 0 h 320040"/>
                  <a:gd name="connsiteX2" fmla="*/ 661625 w 981665"/>
                  <a:gd name="connsiteY2" fmla="*/ 320040 h 320040"/>
                  <a:gd name="connsiteX3" fmla="*/ 320040 w 981665"/>
                  <a:gd name="connsiteY3" fmla="*/ 320039 h 320040"/>
                  <a:gd name="connsiteX4" fmla="*/ 6502 w 981665"/>
                  <a:gd name="connsiteY4" fmla="*/ 64498 h 320040"/>
                  <a:gd name="connsiteX5" fmla="*/ 0 w 981665"/>
                  <a:gd name="connsiteY5" fmla="*/ 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1665" h="320040">
                    <a:moveTo>
                      <a:pt x="0" y="0"/>
                    </a:moveTo>
                    <a:lnTo>
                      <a:pt x="981665" y="0"/>
                    </a:lnTo>
                    <a:cubicBezTo>
                      <a:pt x="981665" y="176753"/>
                      <a:pt x="838378" y="320040"/>
                      <a:pt x="661625" y="320040"/>
                    </a:cubicBezTo>
                    <a:lnTo>
                      <a:pt x="320040" y="320039"/>
                    </a:lnTo>
                    <a:cubicBezTo>
                      <a:pt x="165381" y="320039"/>
                      <a:pt x="36345" y="210335"/>
                      <a:pt x="6502" y="64498"/>
                    </a:cubicBezTo>
                    <a:lnTo>
                      <a:pt x="0" y="0"/>
                    </a:ln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Mongolian Baiti" panose="03000500000000000000" charset="0"/>
                  <a:ea typeface="Mongolian Baiti" panose="03000500000000000000" charset="0"/>
                </a:endParaRPr>
              </a:p>
            </p:txBody>
          </p:sp>
        </p:grpSp>
        <p:sp>
          <p:nvSpPr>
            <p:cNvPr id="12" name="任意多边形 11"/>
            <p:cNvSpPr/>
            <p:nvPr/>
          </p:nvSpPr>
          <p:spPr>
            <a:xfrm>
              <a:off x="5395127" y="2724858"/>
              <a:ext cx="1230738" cy="1878925"/>
            </a:xfrm>
            <a:custGeom>
              <a:avLst/>
              <a:gdLst>
                <a:gd name="connsiteX0" fmla="*/ 596980 w 1230738"/>
                <a:gd name="connsiteY0" fmla="*/ 44562 h 1878925"/>
                <a:gd name="connsiteX1" fmla="*/ 793369 w 1230738"/>
                <a:gd name="connsiteY1" fmla="*/ 240951 h 1878925"/>
                <a:gd name="connsiteX2" fmla="*/ 596980 w 1230738"/>
                <a:gd name="connsiteY2" fmla="*/ 437340 h 1878925"/>
                <a:gd name="connsiteX3" fmla="*/ 400591 w 1230738"/>
                <a:gd name="connsiteY3" fmla="*/ 240951 h 1878925"/>
                <a:gd name="connsiteX4" fmla="*/ 596980 w 1230738"/>
                <a:gd name="connsiteY4" fmla="*/ 44562 h 1878925"/>
                <a:gd name="connsiteX5" fmla="*/ 1169757 w 1230738"/>
                <a:gd name="connsiteY5" fmla="*/ 16353 h 1878925"/>
                <a:gd name="connsiteX6" fmla="*/ 1169758 w 1230738"/>
                <a:gd name="connsiteY6" fmla="*/ 16354 h 1878925"/>
                <a:gd name="connsiteX7" fmla="*/ 1169757 w 1230738"/>
                <a:gd name="connsiteY7" fmla="*/ 16354 h 1878925"/>
                <a:gd name="connsiteX8" fmla="*/ 1123867 w 1230738"/>
                <a:gd name="connsiteY8" fmla="*/ 923 h 1878925"/>
                <a:gd name="connsiteX9" fmla="*/ 1169757 w 1230738"/>
                <a:gd name="connsiteY9" fmla="*/ 16354 h 1878925"/>
                <a:gd name="connsiteX10" fmla="*/ 1206066 w 1230738"/>
                <a:gd name="connsiteY10" fmla="*/ 48380 h 1878925"/>
                <a:gd name="connsiteX11" fmla="*/ 1214384 w 1230738"/>
                <a:gd name="connsiteY11" fmla="*/ 182903 h 1878925"/>
                <a:gd name="connsiteX12" fmla="*/ 890150 w 1230738"/>
                <a:gd name="connsiteY12" fmla="*/ 744492 h 1878925"/>
                <a:gd name="connsiteX13" fmla="*/ 890150 w 1230738"/>
                <a:gd name="connsiteY13" fmla="*/ 1273735 h 1878925"/>
                <a:gd name="connsiteX14" fmla="*/ 867614 w 1230738"/>
                <a:gd name="connsiteY14" fmla="*/ 1273735 h 1878925"/>
                <a:gd name="connsiteX15" fmla="*/ 867614 w 1230738"/>
                <a:gd name="connsiteY15" fmla="*/ 1757002 h 1878925"/>
                <a:gd name="connsiteX16" fmla="*/ 745691 w 1230738"/>
                <a:gd name="connsiteY16" fmla="*/ 1878925 h 1878925"/>
                <a:gd name="connsiteX17" fmla="*/ 745691 w 1230738"/>
                <a:gd name="connsiteY17" fmla="*/ 1878924 h 1878925"/>
                <a:gd name="connsiteX18" fmla="*/ 623768 w 1230738"/>
                <a:gd name="connsiteY18" fmla="*/ 1757001 h 1878925"/>
                <a:gd name="connsiteX19" fmla="*/ 623768 w 1230738"/>
                <a:gd name="connsiteY19" fmla="*/ 1273735 h 1878925"/>
                <a:gd name="connsiteX20" fmla="*/ 572756 w 1230738"/>
                <a:gd name="connsiteY20" fmla="*/ 1273735 h 1878925"/>
                <a:gd name="connsiteX21" fmla="*/ 572756 w 1230738"/>
                <a:gd name="connsiteY21" fmla="*/ 1757002 h 1878925"/>
                <a:gd name="connsiteX22" fmla="*/ 450833 w 1230738"/>
                <a:gd name="connsiteY22" fmla="*/ 1878925 h 1878925"/>
                <a:gd name="connsiteX23" fmla="*/ 450833 w 1230738"/>
                <a:gd name="connsiteY23" fmla="*/ 1878924 h 1878925"/>
                <a:gd name="connsiteX24" fmla="*/ 328909 w 1230738"/>
                <a:gd name="connsiteY24" fmla="*/ 1757001 h 1878925"/>
                <a:gd name="connsiteX25" fmla="*/ 328910 w 1230738"/>
                <a:gd name="connsiteY25" fmla="*/ 1273735 h 1878925"/>
                <a:gd name="connsiteX26" fmla="*/ 304613 w 1230738"/>
                <a:gd name="connsiteY26" fmla="*/ 1273735 h 1878925"/>
                <a:gd name="connsiteX27" fmla="*/ 304613 w 1230738"/>
                <a:gd name="connsiteY27" fmla="*/ 682185 h 1878925"/>
                <a:gd name="connsiteX28" fmla="*/ 16354 w 1230738"/>
                <a:gd name="connsiteY28" fmla="*/ 182904 h 1878925"/>
                <a:gd name="connsiteX29" fmla="*/ 24672 w 1230738"/>
                <a:gd name="connsiteY29" fmla="*/ 48381 h 1878925"/>
                <a:gd name="connsiteX30" fmla="*/ 60981 w 1230738"/>
                <a:gd name="connsiteY30" fmla="*/ 16355 h 1878925"/>
                <a:gd name="connsiteX31" fmla="*/ 106871 w 1230738"/>
                <a:gd name="connsiteY31" fmla="*/ 924 h 1878925"/>
                <a:gd name="connsiteX32" fmla="*/ 227530 w 1230738"/>
                <a:gd name="connsiteY32" fmla="*/ 60982 h 1878925"/>
                <a:gd name="connsiteX33" fmla="*/ 464619 w 1230738"/>
                <a:gd name="connsiteY33" fmla="*/ 471630 h 1878925"/>
                <a:gd name="connsiteX34" fmla="*/ 766118 w 1230738"/>
                <a:gd name="connsiteY34" fmla="*/ 471630 h 1878925"/>
                <a:gd name="connsiteX35" fmla="*/ 1003208 w 1230738"/>
                <a:gd name="connsiteY35" fmla="*/ 60981 h 1878925"/>
                <a:gd name="connsiteX36" fmla="*/ 1123867 w 1230738"/>
                <a:gd name="connsiteY36" fmla="*/ 923 h 187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0738" h="1878925">
                  <a:moveTo>
                    <a:pt x="596980" y="44562"/>
                  </a:moveTo>
                  <a:cubicBezTo>
                    <a:pt x="705443" y="44562"/>
                    <a:pt x="793369" y="132488"/>
                    <a:pt x="793369" y="240951"/>
                  </a:cubicBezTo>
                  <a:cubicBezTo>
                    <a:pt x="793369" y="349414"/>
                    <a:pt x="705443" y="437340"/>
                    <a:pt x="596980" y="437340"/>
                  </a:cubicBezTo>
                  <a:cubicBezTo>
                    <a:pt x="488517" y="437340"/>
                    <a:pt x="400591" y="349414"/>
                    <a:pt x="400591" y="240951"/>
                  </a:cubicBezTo>
                  <a:cubicBezTo>
                    <a:pt x="400591" y="132488"/>
                    <a:pt x="488517" y="44562"/>
                    <a:pt x="596980" y="44562"/>
                  </a:cubicBezTo>
                  <a:close/>
                  <a:moveTo>
                    <a:pt x="1169757" y="16353"/>
                  </a:moveTo>
                  <a:lnTo>
                    <a:pt x="1169758" y="16354"/>
                  </a:lnTo>
                  <a:lnTo>
                    <a:pt x="1169757" y="16354"/>
                  </a:lnTo>
                  <a:close/>
                  <a:moveTo>
                    <a:pt x="1123867" y="923"/>
                  </a:moveTo>
                  <a:lnTo>
                    <a:pt x="1169757" y="16354"/>
                  </a:lnTo>
                  <a:lnTo>
                    <a:pt x="1206066" y="48380"/>
                  </a:lnTo>
                  <a:cubicBezTo>
                    <a:pt x="1234709" y="86289"/>
                    <a:pt x="1239635" y="139168"/>
                    <a:pt x="1214384" y="182903"/>
                  </a:cubicBezTo>
                  <a:lnTo>
                    <a:pt x="890150" y="744492"/>
                  </a:lnTo>
                  <a:lnTo>
                    <a:pt x="890150" y="1273735"/>
                  </a:lnTo>
                  <a:lnTo>
                    <a:pt x="867614" y="1273735"/>
                  </a:lnTo>
                  <a:lnTo>
                    <a:pt x="867614" y="1757002"/>
                  </a:lnTo>
                  <a:cubicBezTo>
                    <a:pt x="867614" y="1824338"/>
                    <a:pt x="813027" y="1878925"/>
                    <a:pt x="745691" y="1878925"/>
                  </a:cubicBezTo>
                  <a:lnTo>
                    <a:pt x="745691" y="1878924"/>
                  </a:lnTo>
                  <a:cubicBezTo>
                    <a:pt x="678355" y="1878924"/>
                    <a:pt x="623768" y="1824337"/>
                    <a:pt x="623768" y="1757001"/>
                  </a:cubicBezTo>
                  <a:lnTo>
                    <a:pt x="623768" y="1273735"/>
                  </a:lnTo>
                  <a:lnTo>
                    <a:pt x="572756" y="1273735"/>
                  </a:lnTo>
                  <a:lnTo>
                    <a:pt x="572756" y="1757002"/>
                  </a:lnTo>
                  <a:cubicBezTo>
                    <a:pt x="572756" y="1824338"/>
                    <a:pt x="518169" y="1878925"/>
                    <a:pt x="450833" y="1878925"/>
                  </a:cubicBezTo>
                  <a:lnTo>
                    <a:pt x="450833" y="1878924"/>
                  </a:lnTo>
                  <a:cubicBezTo>
                    <a:pt x="383496" y="1878924"/>
                    <a:pt x="328909" y="1824337"/>
                    <a:pt x="328909" y="1757001"/>
                  </a:cubicBezTo>
                  <a:lnTo>
                    <a:pt x="328910" y="1273735"/>
                  </a:lnTo>
                  <a:lnTo>
                    <a:pt x="304613" y="1273735"/>
                  </a:lnTo>
                  <a:lnTo>
                    <a:pt x="304613" y="682185"/>
                  </a:lnTo>
                  <a:lnTo>
                    <a:pt x="16354" y="182904"/>
                  </a:lnTo>
                  <a:cubicBezTo>
                    <a:pt x="-8897" y="139169"/>
                    <a:pt x="-3971" y="86290"/>
                    <a:pt x="24672" y="48381"/>
                  </a:cubicBezTo>
                  <a:lnTo>
                    <a:pt x="60981" y="16355"/>
                  </a:lnTo>
                  <a:lnTo>
                    <a:pt x="106871" y="924"/>
                  </a:lnTo>
                  <a:cubicBezTo>
                    <a:pt x="154023" y="-4927"/>
                    <a:pt x="202279" y="17246"/>
                    <a:pt x="227530" y="60982"/>
                  </a:cubicBezTo>
                  <a:lnTo>
                    <a:pt x="464619" y="471630"/>
                  </a:lnTo>
                  <a:lnTo>
                    <a:pt x="766118" y="471630"/>
                  </a:lnTo>
                  <a:lnTo>
                    <a:pt x="1003208" y="60981"/>
                  </a:lnTo>
                  <a:cubicBezTo>
                    <a:pt x="1028459" y="17245"/>
                    <a:pt x="1076715" y="-4928"/>
                    <a:pt x="1123867" y="923"/>
                  </a:cubicBez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Mongolian Baiti" panose="03000500000000000000" charset="0"/>
                <a:ea typeface="Mongolian Baiti" panose="03000500000000000000" charset="0"/>
              </a:endParaRPr>
            </a:p>
          </p:txBody>
        </p:sp>
      </p:grpSp>
      <p:sp>
        <p:nvSpPr>
          <p:cNvPr id="30" name="Text Box 7"/>
          <p:cNvSpPr txBox="1">
            <a:spLocks noChangeArrowheads="1"/>
          </p:cNvSpPr>
          <p:nvPr/>
        </p:nvSpPr>
        <p:spPr bwMode="gray">
          <a:xfrm>
            <a:off x="2967916" y="1600647"/>
            <a:ext cx="2160240" cy="39878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rgbClr val="9B1E23"/>
                </a:solidFill>
                <a:latin typeface="Mongolian Baiti" panose="03000500000000000000" charset="0"/>
                <a:ea typeface="Mongolian Baiti" panose="03000500000000000000" charset="0"/>
                <a:sym typeface="方正兰亭黑_GBK" pitchFamily="2" charset="-122"/>
              </a:rPr>
              <a:t>资质办理</a:t>
            </a:r>
            <a:endParaRPr lang="zh-CN" altLang="en-US" sz="2000" dirty="0">
              <a:solidFill>
                <a:srgbClr val="9B1E23"/>
              </a:solidFill>
              <a:latin typeface="Mongolian Baiti" panose="03000500000000000000" charset="0"/>
              <a:ea typeface="Mongolian Baiti" panose="03000500000000000000" charset="0"/>
              <a:sym typeface="方正兰亭黑_GBK" pitchFamily="2" charset="-122"/>
            </a:endParaRPr>
          </a:p>
        </p:txBody>
      </p:sp>
      <p:sp>
        <p:nvSpPr>
          <p:cNvPr id="31" name="Rectangle 5"/>
          <p:cNvSpPr/>
          <p:nvPr/>
        </p:nvSpPr>
        <p:spPr bwMode="auto">
          <a:xfrm>
            <a:off x="1257190" y="2112757"/>
            <a:ext cx="2941948" cy="165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600" dirty="0" smtClean="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协助企业办理对</a:t>
            </a:r>
            <a:r>
              <a:rPr lang="zh-CN" altLang="en-US" sz="1600" dirty="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外贸易经营者备</a:t>
            </a:r>
            <a:r>
              <a:rPr lang="zh-CN" altLang="en-US" sz="1600" dirty="0" smtClean="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案、海</a:t>
            </a:r>
            <a:r>
              <a:rPr lang="zh-CN" altLang="en-US" sz="1600" dirty="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关商检注册登</a:t>
            </a:r>
            <a:r>
              <a:rPr lang="zh-CN" altLang="en-US" sz="1600" dirty="0" smtClean="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记、自</a:t>
            </a:r>
            <a:r>
              <a:rPr lang="zh-CN" altLang="en-US" sz="1600" dirty="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理报检单位备</a:t>
            </a:r>
            <a:r>
              <a:rPr lang="zh-CN" altLang="en-US" sz="1600" dirty="0" smtClean="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案、出</a:t>
            </a:r>
            <a:r>
              <a:rPr lang="zh-CN" altLang="en-US" sz="1600" dirty="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口食品生产企业备</a:t>
            </a:r>
            <a:r>
              <a:rPr lang="zh-CN" altLang="en-US" sz="1600" dirty="0" smtClean="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案、电</a:t>
            </a:r>
            <a:r>
              <a:rPr lang="zh-CN" altLang="en-US" sz="1600" dirty="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子口岸</a:t>
            </a:r>
            <a:r>
              <a:rPr lang="zh-CN" altLang="en-US" sz="1600" dirty="0" smtClean="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卡、外</a:t>
            </a:r>
            <a:r>
              <a:rPr lang="zh-CN" altLang="en-US" sz="1600" dirty="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汇管理局办理名录登记</a:t>
            </a:r>
            <a:r>
              <a:rPr lang="zh-CN" altLang="en-US" sz="1600" dirty="0" smtClean="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等相关进出口资质</a:t>
            </a:r>
            <a:endParaRPr lang="zh-CN" altLang="en-US" sz="1600" dirty="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endParaRPr>
          </a:p>
          <a:p>
            <a:pPr fontAlgn="base">
              <a:spcBef>
                <a:spcPct val="0"/>
              </a:spcBef>
              <a:spcAft>
                <a:spcPct val="0"/>
              </a:spcAft>
            </a:pPr>
            <a:endParaRPr lang="zh-CN" altLang="en-US" sz="1600" dirty="0">
              <a:solidFill>
                <a:schemeClr val="tx1"/>
              </a:solidFill>
              <a:latin typeface="造字工房悦圆演示版常规体" pitchFamily="50" charset="-122"/>
              <a:ea typeface="造字工房悦圆演示版常规体" pitchFamily="50" charset="-122"/>
              <a:sym typeface="Arial Black" panose="020B0A04020102020204" charset="0"/>
            </a:endParaRPr>
          </a:p>
        </p:txBody>
      </p:sp>
      <p:sp>
        <p:nvSpPr>
          <p:cNvPr id="32" name="文本框 28"/>
          <p:cNvSpPr txBox="1"/>
          <p:nvPr/>
        </p:nvSpPr>
        <p:spPr>
          <a:xfrm>
            <a:off x="2959064" y="4278549"/>
            <a:ext cx="1302217" cy="398780"/>
          </a:xfrm>
          <a:prstGeom prst="rect">
            <a:avLst/>
          </a:prstGeom>
          <a:noFill/>
        </p:spPr>
        <p:txBody>
          <a:bodyPr wrap="square" rtlCol="0" anchor="t">
            <a:spAutoFit/>
          </a:bodyPr>
          <a:lstStyle/>
          <a:p>
            <a:r>
              <a:rPr lang="zh-CN" altLang="en-US" sz="2000" dirty="0">
                <a:solidFill>
                  <a:srgbClr val="9B1E23"/>
                </a:solidFill>
                <a:latin typeface="Mongolian Baiti" panose="03000500000000000000" charset="0"/>
                <a:ea typeface="Mongolian Baiti" panose="03000500000000000000" charset="0"/>
                <a:sym typeface="方正兰亭黑_GBK" pitchFamily="2" charset="-122"/>
              </a:rPr>
              <a:t>单据制作</a:t>
            </a:r>
            <a:endParaRPr lang="zh-CN" altLang="en-US" sz="2000" dirty="0">
              <a:solidFill>
                <a:srgbClr val="9B1E23"/>
              </a:solidFill>
              <a:latin typeface="Mongolian Baiti" panose="03000500000000000000" charset="0"/>
              <a:ea typeface="Mongolian Baiti" panose="03000500000000000000" charset="0"/>
              <a:sym typeface="方正兰亭黑_GBK" pitchFamily="2" charset="-122"/>
            </a:endParaRPr>
          </a:p>
        </p:txBody>
      </p:sp>
      <p:sp>
        <p:nvSpPr>
          <p:cNvPr id="33" name="文本框 29"/>
          <p:cNvSpPr txBox="1"/>
          <p:nvPr/>
        </p:nvSpPr>
        <p:spPr>
          <a:xfrm>
            <a:off x="1233996" y="4833281"/>
            <a:ext cx="2915661" cy="830997"/>
          </a:xfrm>
          <a:prstGeom prst="rect">
            <a:avLst/>
          </a:prstGeom>
          <a:noFill/>
        </p:spPr>
        <p:txBody>
          <a:bodyPr wrap="square" rtlCol="0" anchor="t">
            <a:spAutoFit/>
          </a:bodyPr>
          <a:lstStyle/>
          <a:p>
            <a:pPr algn="just" fontAlgn="base">
              <a:spcBef>
                <a:spcPct val="0"/>
              </a:spcBef>
              <a:spcAft>
                <a:spcPct val="0"/>
              </a:spcAft>
            </a:pPr>
            <a:r>
              <a:rPr lang="zh-CN" altLang="en-US" sz="1600" dirty="0" smtClean="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协助企业制作包括合同、发票、装</a:t>
            </a:r>
            <a:r>
              <a:rPr lang="zh-CN" altLang="en-US" sz="1600" dirty="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箱</a:t>
            </a:r>
            <a:r>
              <a:rPr lang="zh-CN" altLang="en-US" sz="1600" dirty="0" smtClean="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单、厂</a:t>
            </a:r>
            <a:r>
              <a:rPr lang="zh-CN" altLang="en-US" sz="1600" dirty="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检单</a:t>
            </a:r>
            <a:r>
              <a:rPr lang="zh-CN" altLang="en-US" sz="1600" dirty="0" smtClean="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等相关进出口单据</a:t>
            </a:r>
            <a:endParaRPr lang="zh-CN" altLang="en-US" sz="1600" dirty="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endParaRPr>
          </a:p>
        </p:txBody>
      </p:sp>
      <p:sp>
        <p:nvSpPr>
          <p:cNvPr id="34" name="Rectangle 5"/>
          <p:cNvSpPr/>
          <p:nvPr/>
        </p:nvSpPr>
        <p:spPr bwMode="auto">
          <a:xfrm>
            <a:off x="7750206" y="4873710"/>
            <a:ext cx="3311371"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600" dirty="0" smtClean="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代</a:t>
            </a:r>
            <a:r>
              <a:rPr lang="zh-CN" altLang="en-US" sz="1600" dirty="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理报</a:t>
            </a:r>
            <a:r>
              <a:rPr lang="zh-CN" altLang="en-US" sz="1600" dirty="0" smtClean="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关、代</a:t>
            </a:r>
            <a:r>
              <a:rPr lang="zh-CN" altLang="en-US" sz="1600" dirty="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理报</a:t>
            </a:r>
            <a:r>
              <a:rPr lang="zh-CN" altLang="en-US" sz="1600" dirty="0" smtClean="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检，帮助企业高效快捷完成通关手续</a:t>
            </a:r>
            <a:endParaRPr lang="zh-CN" altLang="en-US" sz="1600" dirty="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endParaRPr>
          </a:p>
          <a:p>
            <a:pPr fontAlgn="base">
              <a:spcBef>
                <a:spcPct val="0"/>
              </a:spcBef>
              <a:spcAft>
                <a:spcPct val="0"/>
              </a:spcAft>
            </a:pPr>
            <a:endParaRPr lang="zh-CN" altLang="en-US" sz="1600" dirty="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endParaRPr>
          </a:p>
        </p:txBody>
      </p:sp>
      <p:sp>
        <p:nvSpPr>
          <p:cNvPr id="35" name="文本框 27"/>
          <p:cNvSpPr txBox="1"/>
          <p:nvPr/>
        </p:nvSpPr>
        <p:spPr>
          <a:xfrm>
            <a:off x="7463481" y="4032891"/>
            <a:ext cx="4950460" cy="707886"/>
          </a:xfrm>
          <a:prstGeom prst="rect">
            <a:avLst/>
          </a:prstGeom>
          <a:noFill/>
        </p:spPr>
        <p:txBody>
          <a:bodyPr wrap="square" rtlCol="0">
            <a:spAutoFit/>
          </a:bodyPr>
          <a:lstStyle/>
          <a:p>
            <a:r>
              <a:rPr lang="en-US" altLang="zh-CN" sz="2000" dirty="0">
                <a:solidFill>
                  <a:srgbClr val="9B1E23"/>
                </a:solidFill>
                <a:latin typeface="Mongolian Baiti" panose="03000500000000000000" charset="0"/>
                <a:ea typeface="Mongolian Baiti" panose="03000500000000000000" charset="0"/>
                <a:sym typeface="方正兰亭黑_GBK" pitchFamily="2" charset="-122"/>
              </a:rPr>
              <a:t>“</a:t>
            </a:r>
            <a:r>
              <a:rPr lang="zh-CN" altLang="en-US" sz="2000" dirty="0">
                <a:solidFill>
                  <a:srgbClr val="9B1E23"/>
                </a:solidFill>
                <a:latin typeface="Mongolian Baiti" panose="03000500000000000000" charset="0"/>
                <a:ea typeface="Mongolian Baiti" panose="03000500000000000000" charset="0"/>
                <a:sym typeface="方正兰亭黑_GBK" pitchFamily="2" charset="-122"/>
              </a:rPr>
              <a:t>单一窗口</a:t>
            </a:r>
            <a:r>
              <a:rPr lang="en-US" altLang="zh-CN" sz="2000" dirty="0" smtClean="0">
                <a:solidFill>
                  <a:srgbClr val="9B1E23"/>
                </a:solidFill>
                <a:latin typeface="Mongolian Baiti" panose="03000500000000000000" charset="0"/>
                <a:ea typeface="Mongolian Baiti" panose="03000500000000000000" charset="0"/>
                <a:sym typeface="方正兰亭黑_GBK" pitchFamily="2" charset="-122"/>
              </a:rPr>
              <a:t>”</a:t>
            </a:r>
            <a:endParaRPr lang="en-US" altLang="zh-CN" sz="2000" dirty="0" smtClean="0">
              <a:solidFill>
                <a:srgbClr val="9B1E23"/>
              </a:solidFill>
              <a:latin typeface="Mongolian Baiti" panose="03000500000000000000" charset="0"/>
              <a:ea typeface="Mongolian Baiti" panose="03000500000000000000" charset="0"/>
              <a:sym typeface="方正兰亭黑_GBK" pitchFamily="2" charset="-122"/>
            </a:endParaRPr>
          </a:p>
          <a:p>
            <a:r>
              <a:rPr lang="zh-CN" altLang="en-US" sz="2000" dirty="0" smtClean="0">
                <a:solidFill>
                  <a:srgbClr val="9B1E23"/>
                </a:solidFill>
                <a:latin typeface="Mongolian Baiti" panose="03000500000000000000" charset="0"/>
                <a:ea typeface="Mongolian Baiti" panose="03000500000000000000" charset="0"/>
                <a:sym typeface="方正兰亭黑_GBK" pitchFamily="2" charset="-122"/>
              </a:rPr>
              <a:t>   一</a:t>
            </a:r>
            <a:r>
              <a:rPr lang="zh-CN" altLang="en-US" sz="2000" dirty="0">
                <a:solidFill>
                  <a:srgbClr val="9B1E23"/>
                </a:solidFill>
                <a:latin typeface="Mongolian Baiti" panose="03000500000000000000" charset="0"/>
                <a:ea typeface="Mongolian Baiti" panose="03000500000000000000" charset="0"/>
                <a:sym typeface="方正兰亭黑_GBK" pitchFamily="2" charset="-122"/>
              </a:rPr>
              <a:t>次申报，一站式通关</a:t>
            </a:r>
            <a:endParaRPr lang="zh-CN" altLang="en-US" sz="2000" dirty="0">
              <a:solidFill>
                <a:srgbClr val="9B1E23"/>
              </a:solidFill>
              <a:latin typeface="Mongolian Baiti" panose="03000500000000000000" charset="0"/>
              <a:ea typeface="Mongolian Baiti" panose="03000500000000000000" charset="0"/>
              <a:sym typeface="方正兰亭黑_GBK" pitchFamily="2" charset="-122"/>
            </a:endParaRPr>
          </a:p>
        </p:txBody>
      </p:sp>
      <p:sp>
        <p:nvSpPr>
          <p:cNvPr id="36" name="Text Box 7"/>
          <p:cNvSpPr txBox="1">
            <a:spLocks noChangeArrowheads="1"/>
          </p:cNvSpPr>
          <p:nvPr/>
        </p:nvSpPr>
        <p:spPr bwMode="gray">
          <a:xfrm>
            <a:off x="7760354" y="1633946"/>
            <a:ext cx="2160240" cy="39878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rgbClr val="9B1E23"/>
                </a:solidFill>
                <a:latin typeface="Mongolian Baiti" panose="03000500000000000000" charset="0"/>
                <a:ea typeface="Mongolian Baiti" panose="03000500000000000000" charset="0"/>
                <a:sym typeface="方正兰亭黑_GBK" pitchFamily="2" charset="-122"/>
              </a:rPr>
              <a:t>证书申领</a:t>
            </a:r>
            <a:endParaRPr lang="zh-CN" altLang="en-US" sz="2000" dirty="0">
              <a:solidFill>
                <a:srgbClr val="9B1E23"/>
              </a:solidFill>
              <a:latin typeface="Mongolian Baiti" panose="03000500000000000000" charset="0"/>
              <a:ea typeface="Mongolian Baiti" panose="03000500000000000000" charset="0"/>
              <a:sym typeface="方正兰亭黑_GBK" pitchFamily="2" charset="-122"/>
            </a:endParaRPr>
          </a:p>
        </p:txBody>
      </p:sp>
      <p:sp>
        <p:nvSpPr>
          <p:cNvPr id="37" name="Rectangle 5"/>
          <p:cNvSpPr/>
          <p:nvPr/>
        </p:nvSpPr>
        <p:spPr bwMode="auto">
          <a:xfrm>
            <a:off x="7807190" y="2241001"/>
            <a:ext cx="2774994"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600" dirty="0" smtClean="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协助企业办理进出口所需的海</a:t>
            </a:r>
            <a:r>
              <a:rPr lang="zh-CN" altLang="en-US" sz="1600" dirty="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关产地</a:t>
            </a:r>
            <a:r>
              <a:rPr lang="zh-CN" altLang="en-US" sz="1600" dirty="0" smtClean="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证、贸</a:t>
            </a:r>
            <a:r>
              <a:rPr lang="zh-CN" altLang="en-US" sz="1600" dirty="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促会产地</a:t>
            </a:r>
            <a:r>
              <a:rPr lang="zh-CN" altLang="en-US" sz="1600" dirty="0" smtClean="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证、商</a:t>
            </a:r>
            <a:r>
              <a:rPr lang="zh-CN" altLang="en-US" sz="1600" dirty="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检证</a:t>
            </a:r>
            <a:r>
              <a:rPr lang="zh-CN" altLang="en-US" sz="1600" dirty="0" smtClean="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书、海关</a:t>
            </a:r>
            <a:r>
              <a:rPr lang="zh-CN" altLang="en-US" sz="1600" dirty="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现场领</a:t>
            </a:r>
            <a:r>
              <a:rPr lang="zh-CN" altLang="en-US" sz="1600" dirty="0" smtClean="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证、进</a:t>
            </a:r>
            <a:r>
              <a:rPr lang="zh-CN" altLang="en-US" sz="1600" dirty="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出口许可</a:t>
            </a:r>
            <a:r>
              <a:rPr lang="zh-CN" altLang="en-US" sz="1600" dirty="0" smtClean="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rPr>
              <a:t>证等</a:t>
            </a:r>
            <a:endParaRPr lang="zh-CN" altLang="en-US" sz="1600" dirty="0">
              <a:solidFill>
                <a:schemeClr val="tx1">
                  <a:lumMod val="65000"/>
                  <a:lumOff val="35000"/>
                </a:schemeClr>
              </a:solidFill>
              <a:latin typeface="Mongolian Baiti" panose="03000500000000000000" charset="0"/>
              <a:ea typeface="Mongolian Baiti" panose="03000500000000000000" charset="0"/>
              <a:sym typeface="Arial Black" panose="020B0A04020102020204" charset="0"/>
            </a:endParaRPr>
          </a:p>
          <a:p>
            <a:pPr fontAlgn="base">
              <a:spcBef>
                <a:spcPct val="0"/>
              </a:spcBef>
              <a:spcAft>
                <a:spcPct val="0"/>
              </a:spcAft>
            </a:pPr>
            <a:endParaRPr lang="zh-CN" altLang="en-US" sz="1600" dirty="0">
              <a:solidFill>
                <a:schemeClr val="tx1"/>
              </a:solidFill>
              <a:latin typeface="造字工房悦圆演示版常规体" pitchFamily="50" charset="-122"/>
              <a:ea typeface="造字工房悦圆演示版常规体" pitchFamily="50" charset="-122"/>
              <a:sym typeface="Arial Black" panose="020B0A040201020202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22"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par>
                                <p:cTn id="33" presetID="1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p:tgtEl>
                                          <p:spTgt spid="31"/>
                                        </p:tgtEl>
                                        <p:attrNameLst>
                                          <p:attrName>ppt_y</p:attrName>
                                        </p:attrNameLst>
                                      </p:cBhvr>
                                      <p:tavLst>
                                        <p:tav tm="0">
                                          <p:val>
                                            <p:strVal val="#ppt_y+#ppt_h*1.125000"/>
                                          </p:val>
                                        </p:tav>
                                        <p:tav tm="100000">
                                          <p:val>
                                            <p:strVal val="#ppt_y"/>
                                          </p:val>
                                        </p:tav>
                                      </p:tavLst>
                                    </p:anim>
                                    <p:animEffect transition="in" filter="wipe(up)">
                                      <p:cBhvr>
                                        <p:cTn id="36" dur="500"/>
                                        <p:tgtEl>
                                          <p:spTgt spid="31"/>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p:tgtEl>
                                          <p:spTgt spid="30"/>
                                        </p:tgtEl>
                                        <p:attrNameLst>
                                          <p:attrName>ppt_y</p:attrName>
                                        </p:attrNameLst>
                                      </p:cBhvr>
                                      <p:tavLst>
                                        <p:tav tm="0">
                                          <p:val>
                                            <p:strVal val="#ppt_y+#ppt_h*1.125000"/>
                                          </p:val>
                                        </p:tav>
                                        <p:tav tm="100000">
                                          <p:val>
                                            <p:strVal val="#ppt_y"/>
                                          </p:val>
                                        </p:tav>
                                      </p:tavLst>
                                    </p:anim>
                                    <p:animEffect transition="in" filter="wipe(up)">
                                      <p:cBhvr>
                                        <p:cTn id="40" dur="500"/>
                                        <p:tgtEl>
                                          <p:spTgt spid="30"/>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p:tgtEl>
                                          <p:spTgt spid="32"/>
                                        </p:tgtEl>
                                        <p:attrNameLst>
                                          <p:attrName>ppt_y</p:attrName>
                                        </p:attrNameLst>
                                      </p:cBhvr>
                                      <p:tavLst>
                                        <p:tav tm="0">
                                          <p:val>
                                            <p:strVal val="#ppt_y+#ppt_h*1.125000"/>
                                          </p:val>
                                        </p:tav>
                                        <p:tav tm="100000">
                                          <p:val>
                                            <p:strVal val="#ppt_y"/>
                                          </p:val>
                                        </p:tav>
                                      </p:tavLst>
                                    </p:anim>
                                    <p:animEffect transition="in" filter="wipe(up)">
                                      <p:cBhvr>
                                        <p:cTn id="44" dur="500"/>
                                        <p:tgtEl>
                                          <p:spTgt spid="32"/>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p:tgtEl>
                                          <p:spTgt spid="33"/>
                                        </p:tgtEl>
                                        <p:attrNameLst>
                                          <p:attrName>ppt_y</p:attrName>
                                        </p:attrNameLst>
                                      </p:cBhvr>
                                      <p:tavLst>
                                        <p:tav tm="0">
                                          <p:val>
                                            <p:strVal val="#ppt_y+#ppt_h*1.125000"/>
                                          </p:val>
                                        </p:tav>
                                        <p:tav tm="100000">
                                          <p:val>
                                            <p:strVal val="#ppt_y"/>
                                          </p:val>
                                        </p:tav>
                                      </p:tavLst>
                                    </p:anim>
                                    <p:animEffect transition="in" filter="wipe(up)">
                                      <p:cBhvr>
                                        <p:cTn id="48" dur="500"/>
                                        <p:tgtEl>
                                          <p:spTgt spid="33"/>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p:tgtEl>
                                          <p:spTgt spid="35"/>
                                        </p:tgtEl>
                                        <p:attrNameLst>
                                          <p:attrName>ppt_y</p:attrName>
                                        </p:attrNameLst>
                                      </p:cBhvr>
                                      <p:tavLst>
                                        <p:tav tm="0">
                                          <p:val>
                                            <p:strVal val="#ppt_y+#ppt_h*1.125000"/>
                                          </p:val>
                                        </p:tav>
                                        <p:tav tm="100000">
                                          <p:val>
                                            <p:strVal val="#ppt_y"/>
                                          </p:val>
                                        </p:tav>
                                      </p:tavLst>
                                    </p:anim>
                                    <p:animEffect transition="in" filter="wipe(up)">
                                      <p:cBhvr>
                                        <p:cTn id="52" dur="500"/>
                                        <p:tgtEl>
                                          <p:spTgt spid="35"/>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p:tgtEl>
                                          <p:spTgt spid="34"/>
                                        </p:tgtEl>
                                        <p:attrNameLst>
                                          <p:attrName>ppt_y</p:attrName>
                                        </p:attrNameLst>
                                      </p:cBhvr>
                                      <p:tavLst>
                                        <p:tav tm="0">
                                          <p:val>
                                            <p:strVal val="#ppt_y+#ppt_h*1.125000"/>
                                          </p:val>
                                        </p:tav>
                                        <p:tav tm="100000">
                                          <p:val>
                                            <p:strVal val="#ppt_y"/>
                                          </p:val>
                                        </p:tav>
                                      </p:tavLst>
                                    </p:anim>
                                    <p:animEffect transition="in" filter="wipe(up)">
                                      <p:cBhvr>
                                        <p:cTn id="56" dur="500"/>
                                        <p:tgtEl>
                                          <p:spTgt spid="34"/>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p:tgtEl>
                                          <p:spTgt spid="36"/>
                                        </p:tgtEl>
                                        <p:attrNameLst>
                                          <p:attrName>ppt_y</p:attrName>
                                        </p:attrNameLst>
                                      </p:cBhvr>
                                      <p:tavLst>
                                        <p:tav tm="0">
                                          <p:val>
                                            <p:strVal val="#ppt_y+#ppt_h*1.125000"/>
                                          </p:val>
                                        </p:tav>
                                        <p:tav tm="100000">
                                          <p:val>
                                            <p:strVal val="#ppt_y"/>
                                          </p:val>
                                        </p:tav>
                                      </p:tavLst>
                                    </p:anim>
                                    <p:animEffect transition="in" filter="wipe(up)">
                                      <p:cBhvr>
                                        <p:cTn id="60" dur="500"/>
                                        <p:tgtEl>
                                          <p:spTgt spid="36"/>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p:tgtEl>
                                          <p:spTgt spid="37"/>
                                        </p:tgtEl>
                                        <p:attrNameLst>
                                          <p:attrName>ppt_y</p:attrName>
                                        </p:attrNameLst>
                                      </p:cBhvr>
                                      <p:tavLst>
                                        <p:tav tm="0">
                                          <p:val>
                                            <p:strVal val="#ppt_y+#ppt_h*1.125000"/>
                                          </p:val>
                                        </p:tav>
                                        <p:tav tm="100000">
                                          <p:val>
                                            <p:strVal val="#ppt_y"/>
                                          </p:val>
                                        </p:tav>
                                      </p:tavLst>
                                    </p:anim>
                                    <p:animEffect transition="in" filter="wipe(up)">
                                      <p:cBhvr>
                                        <p:cTn id="6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30" grpId="0"/>
      <p:bldP spid="31" grpId="0"/>
      <p:bldP spid="32" grpId="0"/>
      <p:bldP spid="33" grpId="0"/>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V 形 21"/>
          <p:cNvSpPr/>
          <p:nvPr/>
        </p:nvSpPr>
        <p:spPr>
          <a:xfrm>
            <a:off x="464457" y="362856"/>
            <a:ext cx="361606" cy="377372"/>
          </a:xfrm>
          <a:prstGeom prst="chevron">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latin typeface="Mongolian Baiti" panose="03000500000000000000" charset="0"/>
              <a:ea typeface="Mongolian Baiti" panose="03000500000000000000" charset="0"/>
            </a:endParaRPr>
          </a:p>
        </p:txBody>
      </p:sp>
      <p:sp>
        <p:nvSpPr>
          <p:cNvPr id="3" name="箭头: V 形 22"/>
          <p:cNvSpPr/>
          <p:nvPr/>
        </p:nvSpPr>
        <p:spPr>
          <a:xfrm>
            <a:off x="745335" y="362856"/>
            <a:ext cx="361606" cy="377372"/>
          </a:xfrm>
          <a:prstGeom prst="chevron">
            <a:avLst/>
          </a:prstGeom>
          <a:solidFill>
            <a:srgbClr val="1B2F47"/>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latin typeface="Mongolian Baiti" panose="03000500000000000000" charset="0"/>
              <a:ea typeface="Mongolian Baiti" panose="03000500000000000000" charset="0"/>
            </a:endParaRPr>
          </a:p>
        </p:txBody>
      </p:sp>
      <p:cxnSp>
        <p:nvCxnSpPr>
          <p:cNvPr id="4" name="直接连接符 3"/>
          <p:cNvCxnSpPr>
            <a:stCxn id="9" idx="3"/>
          </p:cNvCxnSpPr>
          <p:nvPr/>
        </p:nvCxnSpPr>
        <p:spPr>
          <a:xfrm>
            <a:off x="5353036" y="562131"/>
            <a:ext cx="5702679"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1239724" y="468469"/>
            <a:ext cx="324304" cy="187323"/>
            <a:chOff x="9419771" y="-562044"/>
            <a:chExt cx="551543" cy="187323"/>
          </a:xfrm>
        </p:grpSpPr>
        <p:cxnSp>
          <p:nvCxnSpPr>
            <p:cNvPr id="6" name="直接连接符 5"/>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189717" y="300521"/>
            <a:ext cx="4163319" cy="523220"/>
          </a:xfrm>
          <a:prstGeom prst="rect">
            <a:avLst/>
          </a:prstGeom>
          <a:noFill/>
        </p:spPr>
        <p:txBody>
          <a:bodyPr wrap="none" rtlCol="0">
            <a:spAutoFit/>
            <a:scene3d>
              <a:camera prst="orthographicFront"/>
              <a:lightRig rig="threePt" dir="t"/>
            </a:scene3d>
            <a:sp3d contourW="12700"/>
          </a:bodyPr>
          <a:lstStyle/>
          <a:p>
            <a:r>
              <a:rPr lang="zh-CN" altLang="en-US" sz="2800" dirty="0" smtClean="0">
                <a:solidFill>
                  <a:srgbClr val="9B1E23"/>
                </a:solidFill>
                <a:latin typeface="Mongolian Baiti" panose="03000500000000000000" charset="0"/>
                <a:ea typeface="Mongolian Baiti" panose="03000500000000000000" charset="0"/>
              </a:rPr>
              <a:t>二、基础服务</a:t>
            </a:r>
            <a:r>
              <a:rPr lang="en-US" altLang="zh-CN" sz="2800" dirty="0" smtClean="0">
                <a:solidFill>
                  <a:srgbClr val="9B1E23"/>
                </a:solidFill>
                <a:latin typeface="Mongolian Baiti" panose="03000500000000000000" charset="0"/>
                <a:ea typeface="Mongolian Baiti" panose="03000500000000000000" charset="0"/>
              </a:rPr>
              <a:t>—</a:t>
            </a:r>
            <a:r>
              <a:rPr lang="zh-CN" altLang="en-US" sz="2800" dirty="0" smtClean="0">
                <a:solidFill>
                  <a:srgbClr val="9B1E23"/>
                </a:solidFill>
                <a:latin typeface="Mongolian Baiti" panose="03000500000000000000" charset="0"/>
                <a:ea typeface="Mongolian Baiti" panose="03000500000000000000" charset="0"/>
              </a:rPr>
              <a:t>金融服务</a:t>
            </a:r>
            <a:endParaRPr lang="zh-CN" altLang="en-US" sz="2800" dirty="0" smtClean="0">
              <a:solidFill>
                <a:srgbClr val="9B1E23"/>
              </a:solidFill>
              <a:latin typeface="Mongolian Baiti" panose="03000500000000000000" charset="0"/>
              <a:ea typeface="Mongolian Baiti" panose="03000500000000000000" charset="0"/>
            </a:endParaRPr>
          </a:p>
        </p:txBody>
      </p:sp>
      <p:sp>
        <p:nvSpPr>
          <p:cNvPr id="10" name="矩形 9"/>
          <p:cNvSpPr/>
          <p:nvPr/>
        </p:nvSpPr>
        <p:spPr>
          <a:xfrm>
            <a:off x="403903" y="1083076"/>
            <a:ext cx="11160125" cy="4914325"/>
          </a:xfrm>
          <a:prstGeom prst="rect">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golian Baiti" panose="03000500000000000000" charset="0"/>
              <a:ea typeface="Mongolian Baiti" panose="03000500000000000000" charset="0"/>
            </a:endParaRPr>
          </a:p>
        </p:txBody>
      </p:sp>
      <p:sp>
        <p:nvSpPr>
          <p:cNvPr id="13" name="任意多边形: 形状 11"/>
          <p:cNvSpPr/>
          <p:nvPr/>
        </p:nvSpPr>
        <p:spPr>
          <a:xfrm>
            <a:off x="403903" y="3577512"/>
            <a:ext cx="476154" cy="952307"/>
          </a:xfrm>
          <a:custGeom>
            <a:avLst/>
            <a:gdLst>
              <a:gd name="connsiteX0" fmla="*/ 0 w 595086"/>
              <a:gd name="connsiteY0" fmla="*/ 0 h 1190172"/>
              <a:gd name="connsiteX1" fmla="*/ 595086 w 595086"/>
              <a:gd name="connsiteY1" fmla="*/ 595086 h 1190172"/>
              <a:gd name="connsiteX2" fmla="*/ 0 w 595086"/>
              <a:gd name="connsiteY2" fmla="*/ 1190172 h 1190172"/>
            </a:gdLst>
            <a:ahLst/>
            <a:cxnLst>
              <a:cxn ang="0">
                <a:pos x="connsiteX0" y="connsiteY0"/>
              </a:cxn>
              <a:cxn ang="0">
                <a:pos x="connsiteX1" y="connsiteY1"/>
              </a:cxn>
              <a:cxn ang="0">
                <a:pos x="connsiteX2" y="connsiteY2"/>
              </a:cxn>
            </a:cxnLst>
            <a:rect l="l" t="t" r="r" b="b"/>
            <a:pathLst>
              <a:path w="595086" h="1190172">
                <a:moveTo>
                  <a:pt x="0" y="0"/>
                </a:moveTo>
                <a:cubicBezTo>
                  <a:pt x="328657" y="0"/>
                  <a:pt x="595086" y="266429"/>
                  <a:pt x="595086" y="595086"/>
                </a:cubicBezTo>
                <a:cubicBezTo>
                  <a:pt x="595086" y="923743"/>
                  <a:pt x="328657" y="1190172"/>
                  <a:pt x="0" y="11901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golian Baiti" panose="03000500000000000000" charset="0"/>
              <a:ea typeface="Mongolian Baiti" panose="03000500000000000000" charset="0"/>
            </a:endParaRPr>
          </a:p>
        </p:txBody>
      </p:sp>
      <p:sp>
        <p:nvSpPr>
          <p:cNvPr id="14" name="任意多边形: 形状 12"/>
          <p:cNvSpPr/>
          <p:nvPr/>
        </p:nvSpPr>
        <p:spPr>
          <a:xfrm>
            <a:off x="403903" y="4725431"/>
            <a:ext cx="476154" cy="952307"/>
          </a:xfrm>
          <a:custGeom>
            <a:avLst/>
            <a:gdLst>
              <a:gd name="connsiteX0" fmla="*/ 0 w 595086"/>
              <a:gd name="connsiteY0" fmla="*/ 0 h 1190172"/>
              <a:gd name="connsiteX1" fmla="*/ 595086 w 595086"/>
              <a:gd name="connsiteY1" fmla="*/ 595086 h 1190172"/>
              <a:gd name="connsiteX2" fmla="*/ 0 w 595086"/>
              <a:gd name="connsiteY2" fmla="*/ 1190172 h 1190172"/>
            </a:gdLst>
            <a:ahLst/>
            <a:cxnLst>
              <a:cxn ang="0">
                <a:pos x="connsiteX0" y="connsiteY0"/>
              </a:cxn>
              <a:cxn ang="0">
                <a:pos x="connsiteX1" y="connsiteY1"/>
              </a:cxn>
              <a:cxn ang="0">
                <a:pos x="connsiteX2" y="connsiteY2"/>
              </a:cxn>
            </a:cxnLst>
            <a:rect l="l" t="t" r="r" b="b"/>
            <a:pathLst>
              <a:path w="595086" h="1190172">
                <a:moveTo>
                  <a:pt x="0" y="0"/>
                </a:moveTo>
                <a:cubicBezTo>
                  <a:pt x="328657" y="0"/>
                  <a:pt x="595086" y="266429"/>
                  <a:pt x="595086" y="595086"/>
                </a:cubicBezTo>
                <a:cubicBezTo>
                  <a:pt x="595086" y="923743"/>
                  <a:pt x="328657" y="1190172"/>
                  <a:pt x="0" y="11901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golian Baiti" panose="03000500000000000000" charset="0"/>
              <a:ea typeface="Mongolian Baiti" panose="03000500000000000000" charset="0"/>
            </a:endParaRPr>
          </a:p>
        </p:txBody>
      </p:sp>
      <p:cxnSp>
        <p:nvCxnSpPr>
          <p:cNvPr id="16" name="直接连接符 15"/>
          <p:cNvCxnSpPr/>
          <p:nvPr/>
        </p:nvCxnSpPr>
        <p:spPr>
          <a:xfrm>
            <a:off x="418062" y="4631417"/>
            <a:ext cx="574007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03903" y="2370104"/>
            <a:ext cx="5754234" cy="1109806"/>
            <a:chOff x="403903" y="2370104"/>
            <a:chExt cx="5754234" cy="1109806"/>
          </a:xfrm>
        </p:grpSpPr>
        <p:sp>
          <p:nvSpPr>
            <p:cNvPr id="12" name="任意多边形: 形状 10"/>
            <p:cNvSpPr/>
            <p:nvPr/>
          </p:nvSpPr>
          <p:spPr>
            <a:xfrm>
              <a:off x="403903" y="2429594"/>
              <a:ext cx="476154" cy="952307"/>
            </a:xfrm>
            <a:custGeom>
              <a:avLst/>
              <a:gdLst>
                <a:gd name="connsiteX0" fmla="*/ 0 w 595086"/>
                <a:gd name="connsiteY0" fmla="*/ 0 h 1190172"/>
                <a:gd name="connsiteX1" fmla="*/ 595086 w 595086"/>
                <a:gd name="connsiteY1" fmla="*/ 595086 h 1190172"/>
                <a:gd name="connsiteX2" fmla="*/ 0 w 595086"/>
                <a:gd name="connsiteY2" fmla="*/ 1190172 h 1190172"/>
              </a:gdLst>
              <a:ahLst/>
              <a:cxnLst>
                <a:cxn ang="0">
                  <a:pos x="connsiteX0" y="connsiteY0"/>
                </a:cxn>
                <a:cxn ang="0">
                  <a:pos x="connsiteX1" y="connsiteY1"/>
                </a:cxn>
                <a:cxn ang="0">
                  <a:pos x="connsiteX2" y="connsiteY2"/>
                </a:cxn>
              </a:cxnLst>
              <a:rect l="l" t="t" r="r" b="b"/>
              <a:pathLst>
                <a:path w="595086" h="1190172">
                  <a:moveTo>
                    <a:pt x="0" y="0"/>
                  </a:moveTo>
                  <a:cubicBezTo>
                    <a:pt x="328657" y="0"/>
                    <a:pt x="595086" y="266429"/>
                    <a:pt x="595086" y="595086"/>
                  </a:cubicBezTo>
                  <a:cubicBezTo>
                    <a:pt x="595086" y="923743"/>
                    <a:pt x="328657" y="1190172"/>
                    <a:pt x="0" y="11901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golian Baiti" panose="03000500000000000000" charset="0"/>
                <a:ea typeface="Mongolian Baiti" panose="03000500000000000000" charset="0"/>
              </a:endParaRPr>
            </a:p>
          </p:txBody>
        </p:sp>
        <p:cxnSp>
          <p:nvCxnSpPr>
            <p:cNvPr id="15" name="直接连接符 14"/>
            <p:cNvCxnSpPr/>
            <p:nvPr/>
          </p:nvCxnSpPr>
          <p:spPr>
            <a:xfrm>
              <a:off x="418062" y="3479910"/>
              <a:ext cx="574007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179384" y="2370104"/>
              <a:ext cx="4905827" cy="833220"/>
              <a:chOff x="1378503" y="2047789"/>
              <a:chExt cx="4905827" cy="833220"/>
            </a:xfrm>
          </p:grpSpPr>
          <p:sp>
            <p:nvSpPr>
              <p:cNvPr id="18" name="矩形 17"/>
              <p:cNvSpPr/>
              <p:nvPr/>
            </p:nvSpPr>
            <p:spPr>
              <a:xfrm>
                <a:off x="1378503" y="2518217"/>
                <a:ext cx="4905827" cy="362792"/>
              </a:xfrm>
              <a:prstGeom prst="rect">
                <a:avLst/>
              </a:prstGeom>
            </p:spPr>
            <p:txBody>
              <a:bodyPr wrap="square">
                <a:spAutoFit/>
              </a:bodyPr>
              <a:lstStyle/>
              <a:p>
                <a:pPr>
                  <a:lnSpc>
                    <a:spcPct val="120000"/>
                  </a:lnSpc>
                  <a:spcBef>
                    <a:spcPct val="20000"/>
                  </a:spcBef>
                </a:pPr>
                <a:r>
                  <a:rPr lang="zh-CN" altLang="en-US" sz="1600" dirty="0" smtClean="0">
                    <a:solidFill>
                      <a:schemeClr val="bg1"/>
                    </a:solidFill>
                    <a:latin typeface="Mongolian Baiti" panose="03000500000000000000" charset="0"/>
                    <a:ea typeface="Mongolian Baiti" panose="03000500000000000000" charset="0"/>
                  </a:rPr>
                  <a:t>出口贸易融资，订单融资，出口信用证打包贷款</a:t>
                </a:r>
                <a:endParaRPr lang="en-US" altLang="zh-CN" sz="1600" dirty="0">
                  <a:solidFill>
                    <a:schemeClr val="bg1"/>
                  </a:solidFill>
                  <a:latin typeface="Mongolian Baiti" panose="03000500000000000000" charset="0"/>
                  <a:ea typeface="Mongolian Baiti" panose="03000500000000000000" charset="0"/>
                </a:endParaRPr>
              </a:p>
            </p:txBody>
          </p:sp>
          <p:sp>
            <p:nvSpPr>
              <p:cNvPr id="19" name="矩形 18"/>
              <p:cNvSpPr/>
              <p:nvPr/>
            </p:nvSpPr>
            <p:spPr>
              <a:xfrm>
                <a:off x="1378503" y="2047789"/>
                <a:ext cx="2241974" cy="429861"/>
              </a:xfrm>
              <a:prstGeom prst="rect">
                <a:avLst/>
              </a:prstGeom>
            </p:spPr>
            <p:txBody>
              <a:bodyPr wrap="square">
                <a:spAutoFit/>
              </a:bodyPr>
              <a:lstStyle/>
              <a:p>
                <a:pPr algn="just">
                  <a:lnSpc>
                    <a:spcPct val="120000"/>
                  </a:lnSpc>
                </a:pPr>
                <a:r>
                  <a:rPr lang="zh-CN" altLang="en-US" sz="2000" dirty="0" smtClean="0">
                    <a:solidFill>
                      <a:schemeClr val="bg1"/>
                    </a:solidFill>
                    <a:latin typeface="Mongolian Baiti" panose="03000500000000000000" charset="0"/>
                    <a:ea typeface="Mongolian Baiti" panose="03000500000000000000" charset="0"/>
                  </a:rPr>
                  <a:t>出口贸易项下融资</a:t>
                </a:r>
                <a:endParaRPr lang="zh-CN" altLang="en-US" sz="2000" dirty="0" smtClean="0">
                  <a:solidFill>
                    <a:schemeClr val="bg1"/>
                  </a:solidFill>
                  <a:latin typeface="Mongolian Baiti" panose="03000500000000000000" charset="0"/>
                  <a:ea typeface="Mongolian Baiti" panose="03000500000000000000" charset="0"/>
                </a:endParaRPr>
              </a:p>
            </p:txBody>
          </p:sp>
        </p:grpSp>
      </p:grpSp>
      <p:grpSp>
        <p:nvGrpSpPr>
          <p:cNvPr id="20" name="组合 19"/>
          <p:cNvGrpSpPr/>
          <p:nvPr/>
        </p:nvGrpSpPr>
        <p:grpSpPr>
          <a:xfrm>
            <a:off x="1179383" y="3575382"/>
            <a:ext cx="4932461" cy="830997"/>
            <a:chOff x="1378502" y="2047789"/>
            <a:chExt cx="4932461" cy="830997"/>
          </a:xfrm>
        </p:grpSpPr>
        <p:sp>
          <p:nvSpPr>
            <p:cNvPr id="21" name="矩形 20"/>
            <p:cNvSpPr/>
            <p:nvPr/>
          </p:nvSpPr>
          <p:spPr>
            <a:xfrm>
              <a:off x="1405136" y="2500462"/>
              <a:ext cx="4905827" cy="362792"/>
            </a:xfrm>
            <a:prstGeom prst="rect">
              <a:avLst/>
            </a:prstGeom>
          </p:spPr>
          <p:txBody>
            <a:bodyPr wrap="square">
              <a:spAutoFit/>
            </a:bodyPr>
            <a:lstStyle/>
            <a:p>
              <a:pPr>
                <a:lnSpc>
                  <a:spcPct val="120000"/>
                </a:lnSpc>
                <a:spcBef>
                  <a:spcPct val="20000"/>
                </a:spcBef>
              </a:pPr>
              <a:r>
                <a:rPr lang="zh-CN" altLang="en-US" sz="1600" dirty="0" smtClean="0">
                  <a:solidFill>
                    <a:schemeClr val="bg1"/>
                  </a:solidFill>
                  <a:latin typeface="Mongolian Baiti" panose="03000500000000000000" charset="0"/>
                  <a:ea typeface="Mongolian Baiti" panose="03000500000000000000" charset="0"/>
                </a:rPr>
                <a:t>开进口信用证，信用证抵押融资</a:t>
              </a:r>
              <a:endParaRPr lang="en-US" altLang="zh-CN" sz="1600" dirty="0">
                <a:solidFill>
                  <a:schemeClr val="bg1"/>
                </a:solidFill>
                <a:latin typeface="Mongolian Baiti" panose="03000500000000000000" charset="0"/>
                <a:ea typeface="Mongolian Baiti" panose="03000500000000000000" charset="0"/>
              </a:endParaRPr>
            </a:p>
          </p:txBody>
        </p:sp>
        <p:sp>
          <p:nvSpPr>
            <p:cNvPr id="22" name="矩形 21"/>
            <p:cNvSpPr/>
            <p:nvPr/>
          </p:nvSpPr>
          <p:spPr>
            <a:xfrm>
              <a:off x="1378502" y="2047789"/>
              <a:ext cx="2398317" cy="830997"/>
            </a:xfrm>
            <a:prstGeom prst="rect">
              <a:avLst/>
            </a:prstGeom>
          </p:spPr>
          <p:txBody>
            <a:bodyPr wrap="square">
              <a:spAutoFit/>
            </a:bodyPr>
            <a:lstStyle/>
            <a:p>
              <a:pPr algn="just">
                <a:lnSpc>
                  <a:spcPct val="120000"/>
                </a:lnSpc>
              </a:pPr>
              <a:r>
                <a:rPr lang="zh-CN" altLang="en-US" sz="2000" dirty="0" smtClean="0">
                  <a:solidFill>
                    <a:schemeClr val="bg1"/>
                  </a:solidFill>
                  <a:latin typeface="Mongolian Baiti" panose="03000500000000000000" charset="0"/>
                  <a:ea typeface="Mongolian Baiti" panose="03000500000000000000" charset="0"/>
                </a:rPr>
                <a:t>进口贸易项下融资</a:t>
              </a:r>
              <a:endParaRPr lang="zh-CN" altLang="en-US" sz="2000" dirty="0" smtClean="0">
                <a:solidFill>
                  <a:schemeClr val="bg1"/>
                </a:solidFill>
                <a:latin typeface="Mongolian Baiti" panose="03000500000000000000" charset="0"/>
                <a:ea typeface="Mongolian Baiti" panose="03000500000000000000" charset="0"/>
              </a:endParaRPr>
            </a:p>
            <a:p>
              <a:pPr algn="just">
                <a:lnSpc>
                  <a:spcPct val="120000"/>
                </a:lnSpc>
              </a:pPr>
              <a:endParaRPr lang="zh-CN" altLang="en-US" sz="2000" dirty="0">
                <a:solidFill>
                  <a:schemeClr val="bg1"/>
                </a:solidFill>
                <a:latin typeface="Mongolian Baiti" panose="03000500000000000000" charset="0"/>
                <a:ea typeface="Mongolian Baiti" panose="03000500000000000000" charset="0"/>
              </a:endParaRPr>
            </a:p>
          </p:txBody>
        </p:sp>
      </p:grpSp>
      <p:grpSp>
        <p:nvGrpSpPr>
          <p:cNvPr id="23" name="组合 22"/>
          <p:cNvGrpSpPr/>
          <p:nvPr/>
        </p:nvGrpSpPr>
        <p:grpSpPr>
          <a:xfrm>
            <a:off x="1179384" y="4707765"/>
            <a:ext cx="4905827" cy="824343"/>
            <a:chOff x="1378503" y="2047789"/>
            <a:chExt cx="4905827" cy="824343"/>
          </a:xfrm>
        </p:grpSpPr>
        <p:sp>
          <p:nvSpPr>
            <p:cNvPr id="24" name="矩形 23"/>
            <p:cNvSpPr/>
            <p:nvPr/>
          </p:nvSpPr>
          <p:spPr>
            <a:xfrm>
              <a:off x="1378503" y="2509340"/>
              <a:ext cx="4905827" cy="362792"/>
            </a:xfrm>
            <a:prstGeom prst="rect">
              <a:avLst/>
            </a:prstGeom>
          </p:spPr>
          <p:txBody>
            <a:bodyPr wrap="square">
              <a:spAutoFit/>
            </a:bodyPr>
            <a:lstStyle/>
            <a:p>
              <a:pPr>
                <a:lnSpc>
                  <a:spcPct val="120000"/>
                </a:lnSpc>
                <a:spcBef>
                  <a:spcPct val="20000"/>
                </a:spcBef>
              </a:pPr>
              <a:r>
                <a:rPr lang="zh-CN" altLang="en-US" sz="1600" dirty="0" smtClean="0">
                  <a:solidFill>
                    <a:schemeClr val="bg1"/>
                  </a:solidFill>
                  <a:latin typeface="Mongolian Baiti" panose="03000500000000000000" charset="0"/>
                  <a:ea typeface="Mongolian Baiti" panose="03000500000000000000" charset="0"/>
                </a:rPr>
                <a:t>解决企业资金周转压力，降低资金成本</a:t>
              </a:r>
              <a:endParaRPr lang="en-US" altLang="zh-CN" sz="1600" dirty="0">
                <a:solidFill>
                  <a:schemeClr val="bg1"/>
                </a:solidFill>
                <a:latin typeface="Mongolian Baiti" panose="03000500000000000000" charset="0"/>
                <a:ea typeface="Mongolian Baiti" panose="03000500000000000000" charset="0"/>
              </a:endParaRPr>
            </a:p>
          </p:txBody>
        </p:sp>
        <p:sp>
          <p:nvSpPr>
            <p:cNvPr id="25" name="矩形 24"/>
            <p:cNvSpPr/>
            <p:nvPr/>
          </p:nvSpPr>
          <p:spPr>
            <a:xfrm>
              <a:off x="1378503" y="2047789"/>
              <a:ext cx="2241974" cy="430374"/>
            </a:xfrm>
            <a:prstGeom prst="rect">
              <a:avLst/>
            </a:prstGeom>
          </p:spPr>
          <p:txBody>
            <a:bodyPr wrap="square">
              <a:spAutoFit/>
            </a:bodyPr>
            <a:lstStyle/>
            <a:p>
              <a:pPr algn="just">
                <a:lnSpc>
                  <a:spcPct val="120000"/>
                </a:lnSpc>
              </a:pPr>
              <a:r>
                <a:rPr lang="zh-CN" altLang="en-US" sz="2000" dirty="0" smtClean="0">
                  <a:solidFill>
                    <a:schemeClr val="bg1"/>
                  </a:solidFill>
                  <a:latin typeface="Mongolian Baiti" panose="03000500000000000000" charset="0"/>
                  <a:ea typeface="Mongolian Baiti" panose="03000500000000000000" charset="0"/>
                </a:rPr>
                <a:t>流动资金贷款</a:t>
              </a:r>
              <a:endParaRPr lang="zh-CN" altLang="en-US" sz="2000" dirty="0">
                <a:solidFill>
                  <a:schemeClr val="bg1"/>
                </a:solidFill>
                <a:latin typeface="Mongolian Baiti" panose="03000500000000000000" charset="0"/>
                <a:ea typeface="Mongolian Baiti" panose="03000500000000000000" charset="0"/>
              </a:endParaRPr>
            </a:p>
          </p:txBody>
        </p:sp>
      </p:grpSp>
      <p:grpSp>
        <p:nvGrpSpPr>
          <p:cNvPr id="27" name="组合 26"/>
          <p:cNvGrpSpPr/>
          <p:nvPr/>
        </p:nvGrpSpPr>
        <p:grpSpPr>
          <a:xfrm>
            <a:off x="396505" y="1181976"/>
            <a:ext cx="5933274" cy="1109806"/>
            <a:chOff x="403903" y="2370104"/>
            <a:chExt cx="5933274" cy="1109806"/>
          </a:xfrm>
        </p:grpSpPr>
        <p:sp>
          <p:nvSpPr>
            <p:cNvPr id="28" name="任意多边形: 形状 10"/>
            <p:cNvSpPr/>
            <p:nvPr/>
          </p:nvSpPr>
          <p:spPr>
            <a:xfrm>
              <a:off x="403903" y="2429594"/>
              <a:ext cx="476154" cy="952307"/>
            </a:xfrm>
            <a:custGeom>
              <a:avLst/>
              <a:gdLst>
                <a:gd name="connsiteX0" fmla="*/ 0 w 595086"/>
                <a:gd name="connsiteY0" fmla="*/ 0 h 1190172"/>
                <a:gd name="connsiteX1" fmla="*/ 595086 w 595086"/>
                <a:gd name="connsiteY1" fmla="*/ 595086 h 1190172"/>
                <a:gd name="connsiteX2" fmla="*/ 0 w 595086"/>
                <a:gd name="connsiteY2" fmla="*/ 1190172 h 1190172"/>
              </a:gdLst>
              <a:ahLst/>
              <a:cxnLst>
                <a:cxn ang="0">
                  <a:pos x="connsiteX0" y="connsiteY0"/>
                </a:cxn>
                <a:cxn ang="0">
                  <a:pos x="connsiteX1" y="connsiteY1"/>
                </a:cxn>
                <a:cxn ang="0">
                  <a:pos x="connsiteX2" y="connsiteY2"/>
                </a:cxn>
              </a:cxnLst>
              <a:rect l="l" t="t" r="r" b="b"/>
              <a:pathLst>
                <a:path w="595086" h="1190172">
                  <a:moveTo>
                    <a:pt x="0" y="0"/>
                  </a:moveTo>
                  <a:cubicBezTo>
                    <a:pt x="328657" y="0"/>
                    <a:pt x="595086" y="266429"/>
                    <a:pt x="595086" y="595086"/>
                  </a:cubicBezTo>
                  <a:cubicBezTo>
                    <a:pt x="595086" y="923743"/>
                    <a:pt x="328657" y="1190172"/>
                    <a:pt x="0" y="11901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golian Baiti" panose="03000500000000000000" charset="0"/>
                <a:ea typeface="Mongolian Baiti" panose="03000500000000000000" charset="0"/>
              </a:endParaRPr>
            </a:p>
          </p:txBody>
        </p:sp>
        <p:cxnSp>
          <p:nvCxnSpPr>
            <p:cNvPr id="29" name="直接连接符 28"/>
            <p:cNvCxnSpPr/>
            <p:nvPr/>
          </p:nvCxnSpPr>
          <p:spPr>
            <a:xfrm>
              <a:off x="418062" y="3479910"/>
              <a:ext cx="574007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30" name="组合 16"/>
            <p:cNvGrpSpPr/>
            <p:nvPr/>
          </p:nvGrpSpPr>
          <p:grpSpPr>
            <a:xfrm>
              <a:off x="1179384" y="2370104"/>
              <a:ext cx="5157793" cy="1106908"/>
              <a:chOff x="1378503" y="2047789"/>
              <a:chExt cx="5157793" cy="1106908"/>
            </a:xfrm>
          </p:grpSpPr>
          <p:sp>
            <p:nvSpPr>
              <p:cNvPr id="31" name="矩形 30"/>
              <p:cNvSpPr/>
              <p:nvPr/>
            </p:nvSpPr>
            <p:spPr>
              <a:xfrm>
                <a:off x="1396259" y="2447196"/>
                <a:ext cx="5140037" cy="707501"/>
              </a:xfrm>
              <a:prstGeom prst="rect">
                <a:avLst/>
              </a:prstGeom>
            </p:spPr>
            <p:txBody>
              <a:bodyPr wrap="square">
                <a:spAutoFit/>
              </a:bodyPr>
              <a:lstStyle/>
              <a:p>
                <a:pPr>
                  <a:lnSpc>
                    <a:spcPct val="120000"/>
                  </a:lnSpc>
                  <a:spcBef>
                    <a:spcPct val="20000"/>
                  </a:spcBef>
                </a:pPr>
                <a:r>
                  <a:rPr lang="zh-CN" altLang="en-US" sz="1600" dirty="0" smtClean="0">
                    <a:solidFill>
                      <a:schemeClr val="bg1"/>
                    </a:solidFill>
                    <a:latin typeface="Mongolian Baiti" panose="03000500000000000000" charset="0"/>
                    <a:ea typeface="Mongolian Baiti" panose="03000500000000000000" charset="0"/>
                  </a:rPr>
                  <a:t>安装出口退税软件、整理退税所需资料</a:t>
                </a:r>
                <a:endParaRPr lang="en-US" altLang="zh-CN" sz="1600" dirty="0" smtClean="0">
                  <a:solidFill>
                    <a:schemeClr val="bg1"/>
                  </a:solidFill>
                  <a:latin typeface="Mongolian Baiti" panose="03000500000000000000" charset="0"/>
                  <a:ea typeface="Mongolian Baiti" panose="03000500000000000000" charset="0"/>
                </a:endParaRPr>
              </a:p>
              <a:p>
                <a:pPr>
                  <a:lnSpc>
                    <a:spcPct val="120000"/>
                  </a:lnSpc>
                  <a:spcBef>
                    <a:spcPct val="20000"/>
                  </a:spcBef>
                </a:pPr>
                <a:r>
                  <a:rPr lang="zh-CN" altLang="en-US" sz="1600" dirty="0" smtClean="0">
                    <a:solidFill>
                      <a:schemeClr val="bg1"/>
                    </a:solidFill>
                    <a:latin typeface="Mongolian Baiti" panose="03000500000000000000" charset="0"/>
                    <a:ea typeface="Mongolian Baiti" panose="03000500000000000000" charset="0"/>
                  </a:rPr>
                  <a:t>退税流程线上指导</a:t>
                </a:r>
                <a:endParaRPr lang="zh-CN" altLang="en-US" sz="1600" dirty="0" smtClean="0">
                  <a:solidFill>
                    <a:schemeClr val="bg1"/>
                  </a:solidFill>
                  <a:latin typeface="Mongolian Baiti" panose="03000500000000000000" charset="0"/>
                  <a:ea typeface="Mongolian Baiti" panose="03000500000000000000" charset="0"/>
                </a:endParaRPr>
              </a:p>
            </p:txBody>
          </p:sp>
          <p:sp>
            <p:nvSpPr>
              <p:cNvPr id="32" name="矩形 31"/>
              <p:cNvSpPr/>
              <p:nvPr/>
            </p:nvSpPr>
            <p:spPr>
              <a:xfrm>
                <a:off x="1378503" y="2047789"/>
                <a:ext cx="2241974" cy="497957"/>
              </a:xfrm>
              <a:prstGeom prst="rect">
                <a:avLst/>
              </a:prstGeom>
            </p:spPr>
            <p:txBody>
              <a:bodyPr wrap="square">
                <a:spAutoFit/>
              </a:bodyPr>
              <a:lstStyle/>
              <a:p>
                <a:pPr algn="just">
                  <a:lnSpc>
                    <a:spcPct val="120000"/>
                  </a:lnSpc>
                </a:pPr>
                <a:r>
                  <a:rPr lang="zh-CN" altLang="en-US" sz="2400" dirty="0" smtClean="0">
                    <a:solidFill>
                      <a:schemeClr val="bg1"/>
                    </a:solidFill>
                    <a:latin typeface="Mongolian Baiti" panose="03000500000000000000" charset="0"/>
                    <a:ea typeface="Mongolian Baiti" panose="03000500000000000000" charset="0"/>
                  </a:rPr>
                  <a:t>出口退税服务</a:t>
                </a:r>
                <a:endParaRPr lang="zh-CN" altLang="en-US" sz="2400" dirty="0">
                  <a:solidFill>
                    <a:schemeClr val="bg1"/>
                  </a:solidFill>
                  <a:latin typeface="Mongolian Baiti" panose="03000500000000000000" charset="0"/>
                  <a:ea typeface="Mongolian Baiti" panose="03000500000000000000" charset="0"/>
                </a:endParaRPr>
              </a:p>
            </p:txBody>
          </p:sp>
        </p:grpSp>
      </p:grpSp>
      <p:pic>
        <p:nvPicPr>
          <p:cNvPr id="36866" name="Picture 2" descr="https://gimg2.baidu.com/image_search/src=http%3A%2F%2Finews.gtimg.com%2Fnewsapp_match%2F0%2F11830076855%2F0.jpg&amp;refer=http%3A%2F%2Finews.gtimg.com&amp;app=2002&amp;size=f9999,10000&amp;q=a80&amp;n=0&amp;g=0n&amp;fmt=jpeg?sec=1620463139&amp;t=12332182f8912ec8fbd1b735e5535806"/>
          <p:cNvPicPr>
            <a:picLocks noChangeAspect="1" noChangeArrowheads="1"/>
          </p:cNvPicPr>
          <p:nvPr/>
        </p:nvPicPr>
        <p:blipFill>
          <a:blip r:embed="rId1" cstate="print"/>
          <a:srcRect/>
          <a:stretch>
            <a:fillRect/>
          </a:stretch>
        </p:blipFill>
        <p:spPr bwMode="auto">
          <a:xfrm>
            <a:off x="6440967" y="1388886"/>
            <a:ext cx="5419601" cy="4186289"/>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22"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V 形 21"/>
          <p:cNvSpPr/>
          <p:nvPr/>
        </p:nvSpPr>
        <p:spPr>
          <a:xfrm>
            <a:off x="464457" y="362856"/>
            <a:ext cx="361606" cy="377372"/>
          </a:xfrm>
          <a:prstGeom prst="chevron">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latin typeface="Mongolian Baiti" panose="03000500000000000000" charset="0"/>
              <a:ea typeface="Mongolian Baiti" panose="03000500000000000000" charset="0"/>
            </a:endParaRPr>
          </a:p>
        </p:txBody>
      </p:sp>
      <p:sp>
        <p:nvSpPr>
          <p:cNvPr id="3" name="箭头: V 形 22"/>
          <p:cNvSpPr/>
          <p:nvPr/>
        </p:nvSpPr>
        <p:spPr>
          <a:xfrm>
            <a:off x="745335" y="362856"/>
            <a:ext cx="361606" cy="377372"/>
          </a:xfrm>
          <a:prstGeom prst="chevron">
            <a:avLst/>
          </a:prstGeom>
          <a:solidFill>
            <a:srgbClr val="1B2F47"/>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latin typeface="Mongolian Baiti" panose="03000500000000000000" charset="0"/>
              <a:ea typeface="Mongolian Baiti" panose="03000500000000000000" charset="0"/>
            </a:endParaRPr>
          </a:p>
        </p:txBody>
      </p:sp>
      <p:cxnSp>
        <p:nvCxnSpPr>
          <p:cNvPr id="4" name="直接连接符 3"/>
          <p:cNvCxnSpPr>
            <a:stCxn id="9" idx="3"/>
          </p:cNvCxnSpPr>
          <p:nvPr/>
        </p:nvCxnSpPr>
        <p:spPr>
          <a:xfrm>
            <a:off x="5353036" y="562131"/>
            <a:ext cx="5702679"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1239724" y="468469"/>
            <a:ext cx="324304" cy="187323"/>
            <a:chOff x="9419771" y="-562044"/>
            <a:chExt cx="551543" cy="187323"/>
          </a:xfrm>
        </p:grpSpPr>
        <p:cxnSp>
          <p:nvCxnSpPr>
            <p:cNvPr id="6" name="直接连接符 5"/>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189717" y="300521"/>
            <a:ext cx="4163319" cy="523220"/>
          </a:xfrm>
          <a:prstGeom prst="rect">
            <a:avLst/>
          </a:prstGeom>
          <a:noFill/>
        </p:spPr>
        <p:txBody>
          <a:bodyPr wrap="none" rtlCol="0">
            <a:spAutoFit/>
            <a:scene3d>
              <a:camera prst="orthographicFront"/>
              <a:lightRig rig="threePt" dir="t"/>
            </a:scene3d>
            <a:sp3d contourW="12700"/>
          </a:bodyPr>
          <a:lstStyle/>
          <a:p>
            <a:r>
              <a:rPr lang="zh-CN" altLang="en-US" sz="2800" dirty="0" smtClean="0">
                <a:solidFill>
                  <a:srgbClr val="9B1E23"/>
                </a:solidFill>
                <a:latin typeface="Mongolian Baiti" panose="03000500000000000000" charset="0"/>
                <a:ea typeface="Mongolian Baiti" panose="03000500000000000000" charset="0"/>
              </a:rPr>
              <a:t>二、基础服务</a:t>
            </a:r>
            <a:r>
              <a:rPr lang="en-US" altLang="zh-CN" sz="2800" dirty="0" smtClean="0">
                <a:solidFill>
                  <a:srgbClr val="9B1E23"/>
                </a:solidFill>
                <a:latin typeface="Mongolian Baiti" panose="03000500000000000000" charset="0"/>
                <a:ea typeface="Mongolian Baiti" panose="03000500000000000000" charset="0"/>
              </a:rPr>
              <a:t>—</a:t>
            </a:r>
            <a:r>
              <a:rPr lang="zh-CN" altLang="en-US" sz="2800" dirty="0" smtClean="0">
                <a:solidFill>
                  <a:srgbClr val="9B1E23"/>
                </a:solidFill>
                <a:latin typeface="Mongolian Baiti" panose="03000500000000000000" charset="0"/>
                <a:ea typeface="Mongolian Baiti" panose="03000500000000000000" charset="0"/>
              </a:rPr>
              <a:t>物流服务</a:t>
            </a:r>
            <a:endParaRPr lang="zh-CN" altLang="en-US" sz="2800" dirty="0" smtClean="0">
              <a:solidFill>
                <a:srgbClr val="9B1E23"/>
              </a:solidFill>
              <a:latin typeface="Mongolian Baiti" panose="03000500000000000000" charset="0"/>
              <a:ea typeface="Mongolian Baiti" panose="03000500000000000000" charset="0"/>
            </a:endParaRPr>
          </a:p>
        </p:txBody>
      </p:sp>
      <p:grpSp>
        <p:nvGrpSpPr>
          <p:cNvPr id="10" name="组合 9"/>
          <p:cNvGrpSpPr/>
          <p:nvPr/>
        </p:nvGrpSpPr>
        <p:grpSpPr>
          <a:xfrm>
            <a:off x="4063339" y="2066117"/>
            <a:ext cx="4065322" cy="4065322"/>
            <a:chOff x="4063339" y="1756702"/>
            <a:chExt cx="4065322" cy="4065322"/>
          </a:xfrm>
        </p:grpSpPr>
        <p:sp>
          <p:nvSpPr>
            <p:cNvPr id="11" name="箭头: 十字 26"/>
            <p:cNvSpPr/>
            <p:nvPr/>
          </p:nvSpPr>
          <p:spPr>
            <a:xfrm>
              <a:off x="4063339" y="1756702"/>
              <a:ext cx="4065322" cy="4065322"/>
            </a:xfrm>
            <a:prstGeom prst="quadArrow">
              <a:avLst>
                <a:gd name="adj1" fmla="val 937"/>
                <a:gd name="adj2" fmla="val 1969"/>
                <a:gd name="adj3" fmla="val 5000"/>
              </a:avLst>
            </a:prstGeom>
            <a:solidFill>
              <a:schemeClr val="bg1">
                <a:lumMod val="85000"/>
              </a:schemeClr>
            </a:solidFill>
            <a:ln>
              <a:noFill/>
            </a:ln>
            <a:effectLst/>
          </p:spPr>
          <p:style>
            <a:lnRef idx="0">
              <a:scrgbClr r="0" g="0" b="0"/>
            </a:lnRef>
            <a:fillRef idx="1">
              <a:scrgbClr r="0" g="0" b="0"/>
            </a:fillRef>
            <a:effectRef idx="2">
              <a:scrgbClr r="0" g="0" b="0"/>
            </a:effectRef>
            <a:fontRef idx="minor">
              <a:schemeClr val="dk1">
                <a:hueOff val="0"/>
                <a:satOff val="0"/>
                <a:lumOff val="0"/>
                <a:alphaOff val="0"/>
              </a:schemeClr>
            </a:fontRef>
          </p:style>
          <p:txBody>
            <a:bodyPr anchor="ctr"/>
            <a:lstStyle/>
            <a:p>
              <a:pPr algn="ctr"/>
              <a:endParaRPr dirty="0">
                <a:solidFill>
                  <a:prstClr val="black">
                    <a:hueOff val="0"/>
                    <a:satOff val="0"/>
                    <a:lumOff val="0"/>
                    <a:alphaOff val="0"/>
                  </a:prstClr>
                </a:solidFill>
                <a:latin typeface="Mongolian Baiti" panose="03000500000000000000" charset="0"/>
              </a:endParaRPr>
            </a:p>
          </p:txBody>
        </p:sp>
        <p:sp>
          <p:nvSpPr>
            <p:cNvPr id="12" name="任意多边形: 形状 27"/>
            <p:cNvSpPr/>
            <p:nvPr/>
          </p:nvSpPr>
          <p:spPr>
            <a:xfrm>
              <a:off x="4472637" y="2166000"/>
              <a:ext cx="1336026" cy="1336024"/>
            </a:xfrm>
            <a:prstGeom prst="roundRect">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prstClr val="white"/>
                </a:solidFill>
                <a:latin typeface="Mongolian Baiti" panose="03000500000000000000" charset="0"/>
              </a:endParaRPr>
            </a:p>
          </p:txBody>
        </p:sp>
        <p:sp>
          <p:nvSpPr>
            <p:cNvPr id="13" name="任意多边形: 形状 28"/>
            <p:cNvSpPr/>
            <p:nvPr/>
          </p:nvSpPr>
          <p:spPr>
            <a:xfrm>
              <a:off x="6383337" y="2166000"/>
              <a:ext cx="1336026" cy="1336024"/>
            </a:xfrm>
            <a:prstGeom prst="roundRect">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prstClr val="white"/>
                </a:solidFill>
                <a:latin typeface="Mongolian Baiti" panose="03000500000000000000" charset="0"/>
              </a:endParaRPr>
            </a:p>
          </p:txBody>
        </p:sp>
        <p:sp>
          <p:nvSpPr>
            <p:cNvPr id="14" name="任意多边形: 形状 29"/>
            <p:cNvSpPr/>
            <p:nvPr/>
          </p:nvSpPr>
          <p:spPr>
            <a:xfrm>
              <a:off x="4472637" y="4076701"/>
              <a:ext cx="1336026" cy="1336024"/>
            </a:xfrm>
            <a:prstGeom prst="roundRect">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prstClr val="white"/>
                </a:solidFill>
                <a:latin typeface="Mongolian Baiti" panose="03000500000000000000" charset="0"/>
              </a:endParaRPr>
            </a:p>
          </p:txBody>
        </p:sp>
        <p:sp>
          <p:nvSpPr>
            <p:cNvPr id="15" name="任意多边形: 形状 30"/>
            <p:cNvSpPr/>
            <p:nvPr/>
          </p:nvSpPr>
          <p:spPr>
            <a:xfrm>
              <a:off x="6383337" y="4076701"/>
              <a:ext cx="1336026" cy="1336024"/>
            </a:xfrm>
            <a:prstGeom prst="roundRect">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prstClr val="white"/>
                </a:solidFill>
                <a:latin typeface="Mongolian Baiti" panose="03000500000000000000" charset="0"/>
              </a:endParaRPr>
            </a:p>
          </p:txBody>
        </p:sp>
        <p:sp>
          <p:nvSpPr>
            <p:cNvPr id="16" name="任意多边形: 形状 31"/>
            <p:cNvSpPr/>
            <p:nvPr/>
          </p:nvSpPr>
          <p:spPr>
            <a:xfrm>
              <a:off x="4879157" y="4422776"/>
              <a:ext cx="522980" cy="496389"/>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p:spPr>
          <p:txBody>
            <a:bodyPr anchor="ctr"/>
            <a:lstStyle/>
            <a:p>
              <a:pPr algn="ctr"/>
              <a:endParaRPr dirty="0">
                <a:solidFill>
                  <a:prstClr val="black"/>
                </a:solidFill>
                <a:latin typeface="Mongolian Baiti" panose="03000500000000000000" charset="0"/>
              </a:endParaRPr>
            </a:p>
          </p:txBody>
        </p:sp>
        <p:sp>
          <p:nvSpPr>
            <p:cNvPr id="17" name="任意多边形: 形状 32"/>
            <p:cNvSpPr/>
            <p:nvPr/>
          </p:nvSpPr>
          <p:spPr>
            <a:xfrm>
              <a:off x="4879157" y="2604908"/>
              <a:ext cx="522980" cy="458206"/>
            </a:xfrm>
            <a:custGeom>
              <a:avLst/>
              <a:gdLst/>
              <a:ahLst/>
              <a:cxnLst/>
              <a:rect l="0" t="0" r="0" b="0"/>
              <a:pathLst>
                <a:path w="120000" h="120000"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bg1"/>
            </a:solidFill>
            <a:ln>
              <a:noFill/>
            </a:ln>
          </p:spPr>
          <p:txBody>
            <a:bodyPr anchor="ctr"/>
            <a:lstStyle/>
            <a:p>
              <a:pPr algn="ctr"/>
              <a:endParaRPr dirty="0">
                <a:solidFill>
                  <a:prstClr val="black"/>
                </a:solidFill>
                <a:latin typeface="Mongolian Baiti" panose="03000500000000000000" charset="0"/>
              </a:endParaRPr>
            </a:p>
          </p:txBody>
        </p:sp>
      </p:grpSp>
      <p:grpSp>
        <p:nvGrpSpPr>
          <p:cNvPr id="20" name="组合 19"/>
          <p:cNvGrpSpPr/>
          <p:nvPr/>
        </p:nvGrpSpPr>
        <p:grpSpPr>
          <a:xfrm>
            <a:off x="8119784" y="2467994"/>
            <a:ext cx="3034639" cy="1362225"/>
            <a:chOff x="865835" y="3344238"/>
            <a:chExt cx="3034639" cy="1223785"/>
          </a:xfrm>
        </p:grpSpPr>
        <p:sp>
          <p:nvSpPr>
            <p:cNvPr id="21" name="矩形 20"/>
            <p:cNvSpPr/>
            <p:nvPr/>
          </p:nvSpPr>
          <p:spPr>
            <a:xfrm>
              <a:off x="865835" y="3749589"/>
              <a:ext cx="3034639" cy="818434"/>
            </a:xfrm>
            <a:prstGeom prst="rect">
              <a:avLst/>
            </a:prstGeom>
          </p:spPr>
          <p:txBody>
            <a:bodyPr wrap="square">
              <a:spAutoFit/>
              <a:scene3d>
                <a:camera prst="orthographicFront"/>
                <a:lightRig rig="threePt" dir="t"/>
              </a:scene3d>
              <a:sp3d contourW="12700"/>
            </a:bodyPr>
            <a:lstStyle/>
            <a:p>
              <a:pPr>
                <a:lnSpc>
                  <a:spcPct val="120000"/>
                </a:lnSpc>
                <a:spcBef>
                  <a:spcPct val="20000"/>
                </a:spcBef>
              </a:pPr>
              <a:r>
                <a:rPr lang="zh-CN" altLang="en-US" sz="1400" dirty="0" smtClean="0">
                  <a:solidFill>
                    <a:schemeClr val="tx1">
                      <a:lumMod val="85000"/>
                      <a:lumOff val="15000"/>
                    </a:schemeClr>
                  </a:solidFill>
                  <a:latin typeface="Mongolian Baiti" panose="03000500000000000000" charset="0"/>
                  <a:ea typeface="Mongolian Baiti" panose="03000500000000000000" charset="0"/>
                </a:rPr>
                <a:t>与各大物流公司合作密切，价格更有优势，下单更加快捷</a:t>
              </a:r>
              <a:endParaRPr lang="zh-CN" altLang="en-US" sz="1400" dirty="0" smtClean="0">
                <a:solidFill>
                  <a:schemeClr val="tx1">
                    <a:lumMod val="85000"/>
                    <a:lumOff val="15000"/>
                  </a:schemeClr>
                </a:solidFill>
                <a:latin typeface="Mongolian Baiti" panose="03000500000000000000" charset="0"/>
                <a:ea typeface="Mongolian Baiti" panose="03000500000000000000" charset="0"/>
              </a:endParaRPr>
            </a:p>
            <a:p>
              <a:pPr>
                <a:lnSpc>
                  <a:spcPct val="120000"/>
                </a:lnSpc>
                <a:spcBef>
                  <a:spcPct val="20000"/>
                </a:spcBef>
              </a:pPr>
              <a:endParaRPr lang="en-US" altLang="zh-CN" sz="1400" dirty="0">
                <a:solidFill>
                  <a:schemeClr val="tx1">
                    <a:lumMod val="85000"/>
                    <a:lumOff val="15000"/>
                  </a:schemeClr>
                </a:solidFill>
                <a:latin typeface="Mongolian Baiti" panose="03000500000000000000" charset="0"/>
                <a:ea typeface="Mongolian Baiti" panose="03000500000000000000" charset="0"/>
              </a:endParaRPr>
            </a:p>
          </p:txBody>
        </p:sp>
        <p:sp>
          <p:nvSpPr>
            <p:cNvPr id="22" name="矩形 21"/>
            <p:cNvSpPr/>
            <p:nvPr/>
          </p:nvSpPr>
          <p:spPr>
            <a:xfrm>
              <a:off x="874712" y="3344238"/>
              <a:ext cx="2241974" cy="381568"/>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smtClean="0">
                  <a:solidFill>
                    <a:srgbClr val="9B1E23"/>
                  </a:solidFill>
                  <a:latin typeface="Mongolian Baiti" panose="03000500000000000000" charset="0"/>
                  <a:ea typeface="Mongolian Baiti" panose="03000500000000000000" charset="0"/>
                </a:rPr>
                <a:t>物流企业</a:t>
              </a:r>
              <a:endParaRPr lang="zh-CN" altLang="en-US" dirty="0" smtClean="0">
                <a:solidFill>
                  <a:srgbClr val="9B1E23"/>
                </a:solidFill>
                <a:latin typeface="Mongolian Baiti" panose="03000500000000000000" charset="0"/>
                <a:ea typeface="Mongolian Baiti" panose="03000500000000000000" charset="0"/>
              </a:endParaRPr>
            </a:p>
          </p:txBody>
        </p:sp>
      </p:grpSp>
      <p:grpSp>
        <p:nvGrpSpPr>
          <p:cNvPr id="23" name="组合 22"/>
          <p:cNvGrpSpPr/>
          <p:nvPr/>
        </p:nvGrpSpPr>
        <p:grpSpPr>
          <a:xfrm>
            <a:off x="8137539" y="4464387"/>
            <a:ext cx="3034639" cy="1275930"/>
            <a:chOff x="874712" y="3290972"/>
            <a:chExt cx="3034639" cy="1275930"/>
          </a:xfrm>
        </p:grpSpPr>
        <p:sp>
          <p:nvSpPr>
            <p:cNvPr id="24" name="矩形 23"/>
            <p:cNvSpPr/>
            <p:nvPr/>
          </p:nvSpPr>
          <p:spPr>
            <a:xfrm>
              <a:off x="874712" y="3677812"/>
              <a:ext cx="3034639" cy="889090"/>
            </a:xfrm>
            <a:prstGeom prst="rect">
              <a:avLst/>
            </a:prstGeom>
          </p:spPr>
          <p:txBody>
            <a:bodyPr wrap="square">
              <a:spAutoFit/>
              <a:scene3d>
                <a:camera prst="orthographicFront"/>
                <a:lightRig rig="threePt" dir="t"/>
              </a:scene3d>
              <a:sp3d contourW="12700"/>
            </a:bodyPr>
            <a:lstStyle/>
            <a:p>
              <a:pPr>
                <a:lnSpc>
                  <a:spcPct val="120000"/>
                </a:lnSpc>
                <a:spcBef>
                  <a:spcPct val="20000"/>
                </a:spcBef>
              </a:pPr>
              <a:r>
                <a:rPr lang="zh-CN" altLang="en-US" sz="1400" dirty="0" smtClean="0">
                  <a:solidFill>
                    <a:schemeClr val="tx1">
                      <a:lumMod val="85000"/>
                      <a:lumOff val="15000"/>
                    </a:schemeClr>
                  </a:solidFill>
                  <a:latin typeface="Mongolian Baiti" panose="03000500000000000000" charset="0"/>
                  <a:ea typeface="Mongolian Baiti" panose="03000500000000000000" charset="0"/>
                </a:rPr>
                <a:t>尊享国际知名快递</a:t>
              </a:r>
              <a:r>
                <a:rPr lang="en-US" altLang="zh-CN" sz="1400" dirty="0" smtClean="0">
                  <a:solidFill>
                    <a:schemeClr val="tx1">
                      <a:lumMod val="85000"/>
                      <a:lumOff val="15000"/>
                    </a:schemeClr>
                  </a:solidFill>
                  <a:latin typeface="Mongolian Baiti" panose="03000500000000000000" charset="0"/>
                  <a:ea typeface="Mongolian Baiti" panose="03000500000000000000" charset="0"/>
                </a:rPr>
                <a:t>DHL EMS TNT UPS FedEx</a:t>
              </a:r>
              <a:endParaRPr lang="en-US" altLang="zh-CN" sz="1400" dirty="0" smtClean="0">
                <a:solidFill>
                  <a:schemeClr val="tx1">
                    <a:lumMod val="85000"/>
                    <a:lumOff val="15000"/>
                  </a:schemeClr>
                </a:solidFill>
                <a:latin typeface="Mongolian Baiti" panose="03000500000000000000" charset="0"/>
                <a:ea typeface="Mongolian Baiti" panose="03000500000000000000" charset="0"/>
              </a:endParaRPr>
            </a:p>
            <a:p>
              <a:pPr>
                <a:lnSpc>
                  <a:spcPct val="120000"/>
                </a:lnSpc>
                <a:spcBef>
                  <a:spcPct val="20000"/>
                </a:spcBef>
              </a:pPr>
              <a:endParaRPr lang="en-US" altLang="zh-CN" sz="1400" dirty="0">
                <a:solidFill>
                  <a:schemeClr val="tx1">
                    <a:lumMod val="85000"/>
                    <a:lumOff val="15000"/>
                  </a:schemeClr>
                </a:solidFill>
                <a:latin typeface="Mongolian Baiti" panose="03000500000000000000" charset="0"/>
                <a:ea typeface="Mongolian Baiti" panose="03000500000000000000" charset="0"/>
              </a:endParaRPr>
            </a:p>
          </p:txBody>
        </p:sp>
        <p:sp>
          <p:nvSpPr>
            <p:cNvPr id="25" name="矩形 24"/>
            <p:cNvSpPr/>
            <p:nvPr/>
          </p:nvSpPr>
          <p:spPr>
            <a:xfrm>
              <a:off x="883590" y="3290972"/>
              <a:ext cx="2241974" cy="728982"/>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smtClean="0">
                  <a:solidFill>
                    <a:srgbClr val="9B1E23"/>
                  </a:solidFill>
                  <a:latin typeface="Mongolian Baiti" panose="03000500000000000000" charset="0"/>
                  <a:ea typeface="Mongolian Baiti" panose="03000500000000000000" charset="0"/>
                </a:rPr>
                <a:t>跨境速递</a:t>
              </a:r>
              <a:endParaRPr lang="zh-CN" altLang="en-US" dirty="0" smtClean="0">
                <a:solidFill>
                  <a:srgbClr val="9B1E23"/>
                </a:solidFill>
                <a:latin typeface="Mongolian Baiti" panose="03000500000000000000" charset="0"/>
                <a:ea typeface="Mongolian Baiti" panose="03000500000000000000" charset="0"/>
              </a:endParaRPr>
            </a:p>
            <a:p>
              <a:pPr>
                <a:lnSpc>
                  <a:spcPct val="120000"/>
                </a:lnSpc>
              </a:pPr>
              <a:endParaRPr lang="zh-CN" altLang="en-US" dirty="0" smtClean="0">
                <a:solidFill>
                  <a:srgbClr val="9B1E23"/>
                </a:solidFill>
                <a:latin typeface="Mongolian Baiti" panose="03000500000000000000" charset="0"/>
                <a:ea typeface="Mongolian Baiti" panose="03000500000000000000" charset="0"/>
              </a:endParaRPr>
            </a:p>
          </p:txBody>
        </p:sp>
      </p:grpSp>
      <p:grpSp>
        <p:nvGrpSpPr>
          <p:cNvPr id="26" name="组合 25"/>
          <p:cNvGrpSpPr/>
          <p:nvPr/>
        </p:nvGrpSpPr>
        <p:grpSpPr>
          <a:xfrm>
            <a:off x="1087161" y="2541767"/>
            <a:ext cx="3034639" cy="1005116"/>
            <a:chOff x="874712" y="3282094"/>
            <a:chExt cx="3034639" cy="1005116"/>
          </a:xfrm>
        </p:grpSpPr>
        <p:sp>
          <p:nvSpPr>
            <p:cNvPr id="27" name="矩形 26"/>
            <p:cNvSpPr/>
            <p:nvPr/>
          </p:nvSpPr>
          <p:spPr>
            <a:xfrm>
              <a:off x="874712" y="3677812"/>
              <a:ext cx="3034639" cy="609398"/>
            </a:xfrm>
            <a:prstGeom prst="rect">
              <a:avLst/>
            </a:prstGeom>
          </p:spPr>
          <p:txBody>
            <a:bodyPr wrap="square">
              <a:spAutoFit/>
              <a:scene3d>
                <a:camera prst="orthographicFront"/>
                <a:lightRig rig="threePt" dir="t"/>
              </a:scene3d>
              <a:sp3d contourW="12700"/>
            </a:bodyPr>
            <a:lstStyle/>
            <a:p>
              <a:pPr algn="r">
                <a:lnSpc>
                  <a:spcPct val="120000"/>
                </a:lnSpc>
                <a:spcBef>
                  <a:spcPct val="20000"/>
                </a:spcBef>
              </a:pPr>
              <a:r>
                <a:rPr lang="zh-CN" altLang="en-US" sz="1400" dirty="0" smtClean="0">
                  <a:solidFill>
                    <a:schemeClr val="tx1">
                      <a:lumMod val="85000"/>
                      <a:lumOff val="15000"/>
                    </a:schemeClr>
                  </a:solidFill>
                  <a:latin typeface="Mongolian Baiti" panose="03000500000000000000" charset="0"/>
                  <a:ea typeface="Mongolian Baiti" panose="03000500000000000000" charset="0"/>
                </a:rPr>
                <a:t>海运，空运，陆运全面覆盖，整柜，拼箱均可，高效快捷，价格实惠</a:t>
              </a:r>
              <a:endParaRPr lang="zh-CN" altLang="en-US" sz="1400" dirty="0" smtClean="0">
                <a:solidFill>
                  <a:schemeClr val="tx1">
                    <a:lumMod val="85000"/>
                    <a:lumOff val="15000"/>
                  </a:schemeClr>
                </a:solidFill>
                <a:latin typeface="Mongolian Baiti" panose="03000500000000000000" charset="0"/>
                <a:ea typeface="Mongolian Baiti" panose="03000500000000000000" charset="0"/>
              </a:endParaRPr>
            </a:p>
          </p:txBody>
        </p:sp>
        <p:sp>
          <p:nvSpPr>
            <p:cNvPr id="28" name="矩形 27"/>
            <p:cNvSpPr/>
            <p:nvPr/>
          </p:nvSpPr>
          <p:spPr>
            <a:xfrm>
              <a:off x="1667377" y="3282094"/>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smtClean="0">
                  <a:solidFill>
                    <a:srgbClr val="FF0000"/>
                  </a:solidFill>
                  <a:latin typeface="造字工房悦圆演示版常规体" pitchFamily="50" charset="-122"/>
                  <a:ea typeface="造字工房悦圆演示版常规体" pitchFamily="50" charset="-122"/>
                </a:rPr>
                <a:t>全球运输</a:t>
              </a:r>
              <a:endParaRPr lang="zh-CN" altLang="en-US" dirty="0">
                <a:solidFill>
                  <a:srgbClr val="FF0000"/>
                </a:solidFill>
                <a:latin typeface="Mongolian Baiti" panose="03000500000000000000" charset="0"/>
                <a:ea typeface="Mongolian Baiti" panose="03000500000000000000" charset="0"/>
              </a:endParaRPr>
            </a:p>
          </p:txBody>
        </p:sp>
      </p:grpSp>
      <p:grpSp>
        <p:nvGrpSpPr>
          <p:cNvPr id="29" name="组合 28"/>
          <p:cNvGrpSpPr/>
          <p:nvPr/>
        </p:nvGrpSpPr>
        <p:grpSpPr>
          <a:xfrm>
            <a:off x="772357" y="4455502"/>
            <a:ext cx="3358321" cy="802459"/>
            <a:chOff x="559908" y="3290972"/>
            <a:chExt cx="3358321" cy="687404"/>
          </a:xfrm>
        </p:grpSpPr>
        <p:sp>
          <p:nvSpPr>
            <p:cNvPr id="30" name="矩形 29"/>
            <p:cNvSpPr/>
            <p:nvPr/>
          </p:nvSpPr>
          <p:spPr>
            <a:xfrm>
              <a:off x="559908" y="3677817"/>
              <a:ext cx="3349444" cy="300559"/>
            </a:xfrm>
            <a:prstGeom prst="rect">
              <a:avLst/>
            </a:prstGeom>
          </p:spPr>
          <p:txBody>
            <a:bodyPr wrap="square">
              <a:spAutoFit/>
              <a:scene3d>
                <a:camera prst="orthographicFront"/>
                <a:lightRig rig="threePt" dir="t"/>
              </a:scene3d>
              <a:sp3d contourW="12700"/>
            </a:bodyPr>
            <a:lstStyle/>
            <a:p>
              <a:pPr algn="r">
                <a:lnSpc>
                  <a:spcPct val="120000"/>
                </a:lnSpc>
                <a:spcBef>
                  <a:spcPct val="20000"/>
                </a:spcBef>
              </a:pPr>
              <a:r>
                <a:rPr lang="zh-CN" altLang="en-US" sz="1400" dirty="0" smtClean="0">
                  <a:solidFill>
                    <a:schemeClr val="tx1">
                      <a:lumMod val="85000"/>
                      <a:lumOff val="15000"/>
                    </a:schemeClr>
                  </a:solidFill>
                  <a:latin typeface="Mongolian Baiti" panose="03000500000000000000" charset="0"/>
                  <a:ea typeface="Mongolian Baiti" panose="03000500000000000000" charset="0"/>
                </a:rPr>
                <a:t>仓储资源网络，仓储物流一站式服务</a:t>
              </a:r>
              <a:endParaRPr lang="en-US" altLang="zh-CN" sz="1400" dirty="0">
                <a:solidFill>
                  <a:schemeClr val="tx1">
                    <a:lumMod val="85000"/>
                    <a:lumOff val="15000"/>
                  </a:schemeClr>
                </a:solidFill>
                <a:latin typeface="Mongolian Baiti" panose="03000500000000000000" charset="0"/>
                <a:ea typeface="Mongolian Baiti" panose="03000500000000000000" charset="0"/>
              </a:endParaRPr>
            </a:p>
          </p:txBody>
        </p:sp>
        <p:sp>
          <p:nvSpPr>
            <p:cNvPr id="31" name="矩形 30"/>
            <p:cNvSpPr/>
            <p:nvPr/>
          </p:nvSpPr>
          <p:spPr>
            <a:xfrm>
              <a:off x="1676255" y="3290972"/>
              <a:ext cx="2241974" cy="39696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smtClean="0">
                  <a:solidFill>
                    <a:srgbClr val="9B1E23"/>
                  </a:solidFill>
                  <a:latin typeface="Mongolian Baiti" panose="03000500000000000000" charset="0"/>
                  <a:ea typeface="Mongolian Baiti" panose="03000500000000000000" charset="0"/>
                </a:rPr>
                <a:t>全球仓储</a:t>
              </a:r>
              <a:endParaRPr lang="zh-CN" altLang="en-US" dirty="0">
                <a:solidFill>
                  <a:srgbClr val="9B1E23"/>
                </a:solidFill>
                <a:latin typeface="Mongolian Baiti" panose="03000500000000000000" charset="0"/>
                <a:ea typeface="Mongolian Baiti" panose="03000500000000000000" charset="0"/>
              </a:endParaRPr>
            </a:p>
          </p:txBody>
        </p:sp>
      </p:grpSp>
      <p:sp>
        <p:nvSpPr>
          <p:cNvPr id="32" name="任意多边形 31"/>
          <p:cNvSpPr/>
          <p:nvPr/>
        </p:nvSpPr>
        <p:spPr>
          <a:xfrm>
            <a:off x="6748864" y="4749553"/>
            <a:ext cx="566334" cy="541538"/>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900" noProof="1">
              <a:latin typeface="Mongolian Baiti" panose="03000500000000000000" charset="0"/>
              <a:ea typeface="Mongolian Baiti" panose="03000500000000000000" charset="0"/>
            </a:endParaRPr>
          </a:p>
        </p:txBody>
      </p:sp>
      <p:sp>
        <p:nvSpPr>
          <p:cNvPr id="33" name="Oval 42"/>
          <p:cNvSpPr/>
          <p:nvPr/>
        </p:nvSpPr>
        <p:spPr bwMode="auto">
          <a:xfrm>
            <a:off x="6696790" y="2814221"/>
            <a:ext cx="733819" cy="630315"/>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chemeClr val="bg1"/>
          </a:solidFill>
          <a:ln w="19050">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solidFill>
                <a:prstClr val="black"/>
              </a:solidFill>
              <a:latin typeface="Mongolian Baiti" panose="030005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22"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childTnLst>
                          </p:cTn>
                        </p:par>
                        <p:par>
                          <p:cTn id="27" fill="hold">
                            <p:stCondLst>
                              <p:cond delay="2000"/>
                            </p:stCondLst>
                            <p:childTnLst>
                              <p:par>
                                <p:cTn id="28" presetID="31"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3000"/>
                            </p:stCondLst>
                            <p:childTnLst>
                              <p:par>
                                <p:cTn id="35" presetID="2" presetClass="entr" presetSubtype="8" decel="10000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1000" fill="hold"/>
                                        <p:tgtEl>
                                          <p:spTgt spid="26"/>
                                        </p:tgtEl>
                                        <p:attrNameLst>
                                          <p:attrName>ppt_x</p:attrName>
                                        </p:attrNameLst>
                                      </p:cBhvr>
                                      <p:tavLst>
                                        <p:tav tm="0">
                                          <p:val>
                                            <p:strVal val="0-#ppt_w/2"/>
                                          </p:val>
                                        </p:tav>
                                        <p:tav tm="100000">
                                          <p:val>
                                            <p:strVal val="#ppt_x"/>
                                          </p:val>
                                        </p:tav>
                                      </p:tavLst>
                                    </p:anim>
                                    <p:anim calcmode="lin" valueType="num">
                                      <p:cBhvr additive="base">
                                        <p:cTn id="38" dur="1000" fill="hold"/>
                                        <p:tgtEl>
                                          <p:spTgt spid="26"/>
                                        </p:tgtEl>
                                        <p:attrNameLst>
                                          <p:attrName>ppt_y</p:attrName>
                                        </p:attrNameLst>
                                      </p:cBhvr>
                                      <p:tavLst>
                                        <p:tav tm="0">
                                          <p:val>
                                            <p:strVal val="#ppt_y"/>
                                          </p:val>
                                        </p:tav>
                                        <p:tav tm="100000">
                                          <p:val>
                                            <p:strVal val="#ppt_y"/>
                                          </p:val>
                                        </p:tav>
                                      </p:tavLst>
                                    </p:anim>
                                  </p:childTnLst>
                                </p:cTn>
                              </p:par>
                              <p:par>
                                <p:cTn id="39" presetID="2" presetClass="entr" presetSubtype="8" decel="10000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0" fill="hold"/>
                                        <p:tgtEl>
                                          <p:spTgt spid="29"/>
                                        </p:tgtEl>
                                        <p:attrNameLst>
                                          <p:attrName>ppt_x</p:attrName>
                                        </p:attrNameLst>
                                      </p:cBhvr>
                                      <p:tavLst>
                                        <p:tav tm="0">
                                          <p:val>
                                            <p:strVal val="0-#ppt_w/2"/>
                                          </p:val>
                                        </p:tav>
                                        <p:tav tm="100000">
                                          <p:val>
                                            <p:strVal val="#ppt_x"/>
                                          </p:val>
                                        </p:tav>
                                      </p:tavLst>
                                    </p:anim>
                                    <p:anim calcmode="lin" valueType="num">
                                      <p:cBhvr additive="base">
                                        <p:cTn id="42" dur="1000" fill="hold"/>
                                        <p:tgtEl>
                                          <p:spTgt spid="29"/>
                                        </p:tgtEl>
                                        <p:attrNameLst>
                                          <p:attrName>ppt_y</p:attrName>
                                        </p:attrNameLst>
                                      </p:cBhvr>
                                      <p:tavLst>
                                        <p:tav tm="0">
                                          <p:val>
                                            <p:strVal val="#ppt_y"/>
                                          </p:val>
                                        </p:tav>
                                        <p:tav tm="100000">
                                          <p:val>
                                            <p:strVal val="#ppt_y"/>
                                          </p:val>
                                        </p:tav>
                                      </p:tavLst>
                                    </p:anim>
                                  </p:childTnLst>
                                </p:cTn>
                              </p:par>
                              <p:par>
                                <p:cTn id="43" presetID="2" presetClass="entr" presetSubtype="2" decel="10000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1000" fill="hold"/>
                                        <p:tgtEl>
                                          <p:spTgt spid="20"/>
                                        </p:tgtEl>
                                        <p:attrNameLst>
                                          <p:attrName>ppt_x</p:attrName>
                                        </p:attrNameLst>
                                      </p:cBhvr>
                                      <p:tavLst>
                                        <p:tav tm="0">
                                          <p:val>
                                            <p:strVal val="1+#ppt_w/2"/>
                                          </p:val>
                                        </p:tav>
                                        <p:tav tm="100000">
                                          <p:val>
                                            <p:strVal val="#ppt_x"/>
                                          </p:val>
                                        </p:tav>
                                      </p:tavLst>
                                    </p:anim>
                                    <p:anim calcmode="lin" valueType="num">
                                      <p:cBhvr additive="base">
                                        <p:cTn id="46" dur="1000" fill="hold"/>
                                        <p:tgtEl>
                                          <p:spTgt spid="20"/>
                                        </p:tgtEl>
                                        <p:attrNameLst>
                                          <p:attrName>ppt_y</p:attrName>
                                        </p:attrNameLst>
                                      </p:cBhvr>
                                      <p:tavLst>
                                        <p:tav tm="0">
                                          <p:val>
                                            <p:strVal val="#ppt_y"/>
                                          </p:val>
                                        </p:tav>
                                        <p:tav tm="100000">
                                          <p:val>
                                            <p:strVal val="#ppt_y"/>
                                          </p:val>
                                        </p:tav>
                                      </p:tavLst>
                                    </p:anim>
                                  </p:childTnLst>
                                </p:cTn>
                              </p:par>
                              <p:par>
                                <p:cTn id="47" presetID="2" presetClass="entr" presetSubtype="2" decel="10000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1000" fill="hold"/>
                                        <p:tgtEl>
                                          <p:spTgt spid="23"/>
                                        </p:tgtEl>
                                        <p:attrNameLst>
                                          <p:attrName>ppt_x</p:attrName>
                                        </p:attrNameLst>
                                      </p:cBhvr>
                                      <p:tavLst>
                                        <p:tav tm="0">
                                          <p:val>
                                            <p:strVal val="1+#ppt_w/2"/>
                                          </p:val>
                                        </p:tav>
                                        <p:tav tm="100000">
                                          <p:val>
                                            <p:strVal val="#ppt_x"/>
                                          </p:val>
                                        </p:tav>
                                      </p:tavLst>
                                    </p:anim>
                                    <p:anim calcmode="lin" valueType="num">
                                      <p:cBhvr additive="base">
                                        <p:cTn id="5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p:nvPr/>
        </p:nvSpPr>
        <p:spPr bwMode="auto">
          <a:xfrm flipV="1">
            <a:off x="11913048" y="-1"/>
            <a:ext cx="278952" cy="278952"/>
          </a:xfrm>
          <a:custGeom>
            <a:avLst/>
            <a:gdLst>
              <a:gd name="T0" fmla="*/ 43 w 43"/>
              <a:gd name="T1" fmla="*/ 0 h 43"/>
              <a:gd name="T2" fmla="*/ 0 w 43"/>
              <a:gd name="T3" fmla="*/ 43 h 43"/>
              <a:gd name="T4" fmla="*/ 43 w 43"/>
              <a:gd name="T5" fmla="*/ 43 h 43"/>
              <a:gd name="T6" fmla="*/ 43 w 43"/>
              <a:gd name="T7" fmla="*/ 0 h 43"/>
            </a:gdLst>
            <a:ahLst/>
            <a:cxnLst>
              <a:cxn ang="0">
                <a:pos x="T0" y="T1"/>
              </a:cxn>
              <a:cxn ang="0">
                <a:pos x="T2" y="T3"/>
              </a:cxn>
              <a:cxn ang="0">
                <a:pos x="T4" y="T5"/>
              </a:cxn>
              <a:cxn ang="0">
                <a:pos x="T6" y="T7"/>
              </a:cxn>
            </a:cxnLst>
            <a:rect l="0" t="0" r="r" b="b"/>
            <a:pathLst>
              <a:path w="43" h="43">
                <a:moveTo>
                  <a:pt x="43" y="0"/>
                </a:moveTo>
                <a:lnTo>
                  <a:pt x="0" y="43"/>
                </a:lnTo>
                <a:lnTo>
                  <a:pt x="43" y="43"/>
                </a:lnTo>
                <a:lnTo>
                  <a:pt x="43" y="0"/>
                </a:lnTo>
                <a:close/>
              </a:path>
            </a:pathLst>
          </a:custGeom>
          <a:solidFill>
            <a:srgbClr val="1222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Mongolian Baiti" panose="03000500000000000000" charset="0"/>
              <a:ea typeface="Mongolian Baiti" panose="03000500000000000000" charset="0"/>
            </a:endParaRPr>
          </a:p>
        </p:txBody>
      </p:sp>
      <p:sp>
        <p:nvSpPr>
          <p:cNvPr id="4" name="Freeform 8"/>
          <p:cNvSpPr/>
          <p:nvPr/>
        </p:nvSpPr>
        <p:spPr bwMode="auto">
          <a:xfrm flipV="1">
            <a:off x="9480341" y="-1"/>
            <a:ext cx="2711655" cy="2731118"/>
          </a:xfrm>
          <a:custGeom>
            <a:avLst/>
            <a:gdLst>
              <a:gd name="T0" fmla="*/ 418 w 418"/>
              <a:gd name="T1" fmla="*/ 0 h 421"/>
              <a:gd name="T2" fmla="*/ 0 w 418"/>
              <a:gd name="T3" fmla="*/ 421 h 421"/>
              <a:gd name="T4" fmla="*/ 418 w 418"/>
              <a:gd name="T5" fmla="*/ 421 h 421"/>
              <a:gd name="T6" fmla="*/ 418 w 418"/>
              <a:gd name="T7" fmla="*/ 0 h 421"/>
            </a:gdLst>
            <a:ahLst/>
            <a:cxnLst>
              <a:cxn ang="0">
                <a:pos x="T0" y="T1"/>
              </a:cxn>
              <a:cxn ang="0">
                <a:pos x="T2" y="T3"/>
              </a:cxn>
              <a:cxn ang="0">
                <a:pos x="T4" y="T5"/>
              </a:cxn>
              <a:cxn ang="0">
                <a:pos x="T6" y="T7"/>
              </a:cxn>
            </a:cxnLst>
            <a:rect l="0" t="0" r="r" b="b"/>
            <a:pathLst>
              <a:path w="418" h="421">
                <a:moveTo>
                  <a:pt x="418" y="0"/>
                </a:moveTo>
                <a:lnTo>
                  <a:pt x="0" y="421"/>
                </a:lnTo>
                <a:lnTo>
                  <a:pt x="418" y="421"/>
                </a:lnTo>
                <a:lnTo>
                  <a:pt x="418" y="0"/>
                </a:ln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5" name="Freeform 9"/>
          <p:cNvSpPr/>
          <p:nvPr/>
        </p:nvSpPr>
        <p:spPr bwMode="auto">
          <a:xfrm flipV="1">
            <a:off x="8299669" y="3"/>
            <a:ext cx="3892327" cy="3905301"/>
          </a:xfrm>
          <a:custGeom>
            <a:avLst/>
            <a:gdLst>
              <a:gd name="T0" fmla="*/ 600 w 600"/>
              <a:gd name="T1" fmla="*/ 0 h 602"/>
              <a:gd name="T2" fmla="*/ 0 w 600"/>
              <a:gd name="T3" fmla="*/ 602 h 602"/>
              <a:gd name="T4" fmla="*/ 469 w 600"/>
              <a:gd name="T5" fmla="*/ 602 h 602"/>
              <a:gd name="T6" fmla="*/ 600 w 600"/>
              <a:gd name="T7" fmla="*/ 471 h 602"/>
              <a:gd name="T8" fmla="*/ 600 w 600"/>
              <a:gd name="T9" fmla="*/ 0 h 602"/>
            </a:gdLst>
            <a:ahLst/>
            <a:cxnLst>
              <a:cxn ang="0">
                <a:pos x="T0" y="T1"/>
              </a:cxn>
              <a:cxn ang="0">
                <a:pos x="T2" y="T3"/>
              </a:cxn>
              <a:cxn ang="0">
                <a:pos x="T4" y="T5"/>
              </a:cxn>
              <a:cxn ang="0">
                <a:pos x="T6" y="T7"/>
              </a:cxn>
              <a:cxn ang="0">
                <a:pos x="T8" y="T9"/>
              </a:cxn>
            </a:cxnLst>
            <a:rect l="0" t="0" r="r" b="b"/>
            <a:pathLst>
              <a:path w="600" h="602">
                <a:moveTo>
                  <a:pt x="600" y="0"/>
                </a:moveTo>
                <a:lnTo>
                  <a:pt x="0" y="602"/>
                </a:lnTo>
                <a:lnTo>
                  <a:pt x="469" y="602"/>
                </a:lnTo>
                <a:lnTo>
                  <a:pt x="600" y="471"/>
                </a:lnTo>
                <a:lnTo>
                  <a:pt x="600" y="0"/>
                </a:ln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6" name="Freeform 10"/>
          <p:cNvSpPr/>
          <p:nvPr/>
        </p:nvSpPr>
        <p:spPr bwMode="auto">
          <a:xfrm flipV="1">
            <a:off x="6340531" y="-1"/>
            <a:ext cx="5851465" cy="5883902"/>
          </a:xfrm>
          <a:custGeom>
            <a:avLst/>
            <a:gdLst>
              <a:gd name="T0" fmla="*/ 902 w 902"/>
              <a:gd name="T1" fmla="*/ 0 h 907"/>
              <a:gd name="T2" fmla="*/ 0 w 902"/>
              <a:gd name="T3" fmla="*/ 907 h 907"/>
              <a:gd name="T4" fmla="*/ 603 w 902"/>
              <a:gd name="T5" fmla="*/ 907 h 907"/>
              <a:gd name="T6" fmla="*/ 902 w 902"/>
              <a:gd name="T7" fmla="*/ 607 h 907"/>
              <a:gd name="T8" fmla="*/ 902 w 902"/>
              <a:gd name="T9" fmla="*/ 0 h 907"/>
            </a:gdLst>
            <a:ahLst/>
            <a:cxnLst>
              <a:cxn ang="0">
                <a:pos x="T0" y="T1"/>
              </a:cxn>
              <a:cxn ang="0">
                <a:pos x="T2" y="T3"/>
              </a:cxn>
              <a:cxn ang="0">
                <a:pos x="T4" y="T5"/>
              </a:cxn>
              <a:cxn ang="0">
                <a:pos x="T6" y="T7"/>
              </a:cxn>
              <a:cxn ang="0">
                <a:pos x="T8" y="T9"/>
              </a:cxn>
            </a:cxnLst>
            <a:rect l="0" t="0" r="r" b="b"/>
            <a:pathLst>
              <a:path w="902" h="907">
                <a:moveTo>
                  <a:pt x="902" y="0"/>
                </a:moveTo>
                <a:lnTo>
                  <a:pt x="0" y="907"/>
                </a:lnTo>
                <a:lnTo>
                  <a:pt x="603" y="907"/>
                </a:lnTo>
                <a:lnTo>
                  <a:pt x="902" y="607"/>
                </a:lnTo>
                <a:lnTo>
                  <a:pt x="902" y="0"/>
                </a:ln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7" name="Freeform 11"/>
          <p:cNvSpPr/>
          <p:nvPr/>
        </p:nvSpPr>
        <p:spPr bwMode="auto">
          <a:xfrm flipV="1">
            <a:off x="4206240" y="3"/>
            <a:ext cx="7985760" cy="6850495"/>
          </a:xfrm>
          <a:custGeom>
            <a:avLst/>
            <a:gdLst>
              <a:gd name="T0" fmla="*/ 1231 w 1231"/>
              <a:gd name="T1" fmla="*/ 0 h 1056"/>
              <a:gd name="T2" fmla="*/ 1053 w 1231"/>
              <a:gd name="T3" fmla="*/ 0 h 1056"/>
              <a:gd name="T4" fmla="*/ 0 w 1231"/>
              <a:gd name="T5" fmla="*/ 1056 h 1056"/>
              <a:gd name="T6" fmla="*/ 624 w 1231"/>
              <a:gd name="T7" fmla="*/ 1056 h 1056"/>
              <a:gd name="T8" fmla="*/ 1231 w 1231"/>
              <a:gd name="T9" fmla="*/ 447 h 1056"/>
              <a:gd name="T10" fmla="*/ 1231 w 1231"/>
              <a:gd name="T11" fmla="*/ 0 h 1056"/>
            </a:gdLst>
            <a:ahLst/>
            <a:cxnLst>
              <a:cxn ang="0">
                <a:pos x="T0" y="T1"/>
              </a:cxn>
              <a:cxn ang="0">
                <a:pos x="T2" y="T3"/>
              </a:cxn>
              <a:cxn ang="0">
                <a:pos x="T4" y="T5"/>
              </a:cxn>
              <a:cxn ang="0">
                <a:pos x="T6" y="T7"/>
              </a:cxn>
              <a:cxn ang="0">
                <a:pos x="T8" y="T9"/>
              </a:cxn>
              <a:cxn ang="0">
                <a:pos x="T10" y="T11"/>
              </a:cxn>
            </a:cxnLst>
            <a:rect l="0" t="0" r="r" b="b"/>
            <a:pathLst>
              <a:path w="1231" h="1056">
                <a:moveTo>
                  <a:pt x="1231" y="0"/>
                </a:moveTo>
                <a:lnTo>
                  <a:pt x="1053" y="0"/>
                </a:lnTo>
                <a:lnTo>
                  <a:pt x="0" y="1056"/>
                </a:lnTo>
                <a:lnTo>
                  <a:pt x="624" y="1056"/>
                </a:lnTo>
                <a:lnTo>
                  <a:pt x="1231" y="447"/>
                </a:lnTo>
                <a:lnTo>
                  <a:pt x="1231" y="0"/>
                </a:ln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11" name="矩形 10"/>
          <p:cNvSpPr/>
          <p:nvPr/>
        </p:nvSpPr>
        <p:spPr>
          <a:xfrm>
            <a:off x="7128933" y="109809"/>
            <a:ext cx="4560147" cy="4508927"/>
          </a:xfrm>
          <a:prstGeom prst="rect">
            <a:avLst/>
          </a:prstGeom>
          <a:effectLst/>
        </p:spPr>
        <p:txBody>
          <a:bodyPr wrap="square">
            <a:spAutoFit/>
          </a:bodyPr>
          <a:lstStyle/>
          <a:p>
            <a:pPr algn="ctr"/>
            <a:r>
              <a:rPr lang="en-US" altLang="zh-CN" sz="28700" dirty="0" smtClean="0">
                <a:solidFill>
                  <a:schemeClr val="bg1"/>
                </a:solidFill>
                <a:latin typeface="Mongolian Baiti" panose="03000500000000000000" charset="0"/>
                <a:ea typeface="Mongolian Baiti" panose="03000500000000000000" charset="0"/>
                <a:cs typeface="Mongolian Baiti" panose="03000500000000000000" charset="0"/>
              </a:rPr>
              <a:t>03</a:t>
            </a:r>
            <a:endParaRPr lang="zh-CN" altLang="en-US" sz="28700" dirty="0">
              <a:solidFill>
                <a:schemeClr val="bg1"/>
              </a:solidFill>
              <a:latin typeface="Mongolian Baiti" panose="03000500000000000000" charset="0"/>
              <a:ea typeface="Mongolian Baiti" panose="03000500000000000000" charset="0"/>
              <a:cs typeface="Mongolian Baiti" panose="03000500000000000000" charset="0"/>
            </a:endParaRPr>
          </a:p>
        </p:txBody>
      </p:sp>
      <p:sp>
        <p:nvSpPr>
          <p:cNvPr id="14" name="矩形 259"/>
          <p:cNvSpPr>
            <a:spLocks noChangeArrowheads="1"/>
          </p:cNvSpPr>
          <p:nvPr/>
        </p:nvSpPr>
        <p:spPr bwMode="auto">
          <a:xfrm>
            <a:off x="111778" y="697962"/>
            <a:ext cx="495816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defRPr/>
            </a:pPr>
            <a:r>
              <a:rPr lang="zh-CN" altLang="en-US" sz="4500" spc="300" dirty="0" smtClean="0">
                <a:solidFill>
                  <a:srgbClr val="9B1E23"/>
                </a:solidFill>
                <a:latin typeface="Mongolian Baiti" panose="03000500000000000000" charset="0"/>
                <a:ea typeface="Mongolian Baiti" panose="03000500000000000000" charset="0"/>
              </a:rPr>
              <a:t>数字化外贸营销</a:t>
            </a:r>
            <a:endParaRPr lang="en-GB" altLang="zh-CN" sz="4500" spc="300" dirty="0">
              <a:solidFill>
                <a:srgbClr val="9B1E23"/>
              </a:solidFill>
              <a:latin typeface="Mongolian Baiti" panose="03000500000000000000" charset="0"/>
              <a:ea typeface="Mongolian Baiti" panose="03000500000000000000" charset="0"/>
            </a:endParaRPr>
          </a:p>
        </p:txBody>
      </p:sp>
      <p:sp>
        <p:nvSpPr>
          <p:cNvPr id="15" name="TextBox 17"/>
          <p:cNvSpPr txBox="1"/>
          <p:nvPr/>
        </p:nvSpPr>
        <p:spPr>
          <a:xfrm>
            <a:off x="153670" y="1750695"/>
            <a:ext cx="5091430" cy="5408295"/>
          </a:xfrm>
          <a:prstGeom prst="rect">
            <a:avLst/>
          </a:prstGeom>
          <a:noFill/>
        </p:spPr>
        <p:txBody>
          <a:bodyPr wrap="square" rtlCol="0">
            <a:spAutoFit/>
          </a:bodyPr>
          <a:lstStyle/>
          <a:p>
            <a:pPr algn="just" fontAlgn="base">
              <a:lnSpc>
                <a:spcPct val="120000"/>
              </a:lnSpc>
              <a:spcBef>
                <a:spcPct val="0"/>
              </a:spcBef>
              <a:spcAft>
                <a:spcPct val="0"/>
              </a:spcAft>
              <a:buFont typeface="Arial" panose="020B0604020202020204" pitchFamily="34" charset="0"/>
              <a:buNone/>
            </a:pPr>
            <a:r>
              <a:rPr lang="zh-CN" altLang="en-US" sz="2000" dirty="0" smtClean="0">
                <a:latin typeface="+mn-ea"/>
                <a:cs typeface="Mongolian Baiti" panose="03000500000000000000" charset="0"/>
              </a:rPr>
              <a:t>   </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 </a:t>
            </a:r>
            <a:r>
              <a:rPr lang="en-US" altLang="zh-CN" sz="2400" b="1" dirty="0">
                <a:ln/>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方正兰亭黑_GBK" pitchFamily="2" charset="-122"/>
              </a:rPr>
              <a:t> </a:t>
            </a:r>
            <a:r>
              <a:rPr lang="zh-CN" altLang="en-US" sz="2400" dirty="0" smtClean="0">
                <a:ln/>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方正兰亭黑_GBK" pitchFamily="2" charset="-122"/>
              </a:rPr>
              <a:t>受</a:t>
            </a:r>
            <a:r>
              <a:rPr lang="zh-CN" altLang="en-US" sz="2400" dirty="0">
                <a:ln/>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方正兰亭黑_GBK" pitchFamily="2" charset="-122"/>
              </a:rPr>
              <a:t>新冠肺炎疫情及国际形势越发复杂的影响，外贸企业在生产经营、开拓国际市场和风险管理等方面面临着严峻挑战。尤其是大量国际展会取消或延期，</a:t>
            </a:r>
            <a:r>
              <a:rPr lang="zh-CN" altLang="en-US" sz="2400" dirty="0" smtClean="0">
                <a:ln/>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方正兰亭黑_GBK" pitchFamily="2" charset="-122"/>
              </a:rPr>
              <a:t>对人员互访受</a:t>
            </a:r>
            <a:r>
              <a:rPr lang="zh-CN" altLang="en-US" sz="2400" dirty="0">
                <a:ln/>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方正兰亭黑_GBK" pitchFamily="2" charset="-122"/>
              </a:rPr>
              <a:t>阻使，如何利用新渠道开拓国际市场成为外贸企业的当务之急。在此情况下，陇贸通外贸综合服务平台在今年推出了甘肃数字贸易</a:t>
            </a:r>
            <a:r>
              <a:rPr lang="zh-CN" altLang="en-US" sz="2400" dirty="0">
                <a:ln/>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方正兰亭黑_GBK" pitchFamily="2" charset="-122"/>
              </a:rPr>
              <a:t>展示平台，利用互联网信息技术，切实帮助</a:t>
            </a:r>
            <a:r>
              <a:rPr lang="zh-CN" altLang="en-US" sz="2400" dirty="0">
                <a:ln/>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方正兰亭黑_GBK" pitchFamily="2" charset="-122"/>
              </a:rPr>
              <a:t>甘肃外贸企业抓订单、保客户、稳市场。</a:t>
            </a:r>
            <a:endParaRPr lang="zh-CN" altLang="en-US" sz="2400" dirty="0">
              <a:ln w="10160">
                <a:noFill/>
                <a:prstDash val="solid"/>
              </a:ln>
              <a:solidFill>
                <a:schemeClr val="bg1"/>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方正兰亭黑_GBK" pitchFamily="2" charset="-122"/>
            </a:endParaRPr>
          </a:p>
          <a:p>
            <a:pPr algn="just" fontAlgn="base">
              <a:lnSpc>
                <a:spcPct val="120000"/>
              </a:lnSpc>
              <a:spcBef>
                <a:spcPct val="0"/>
              </a:spcBef>
              <a:spcAft>
                <a:spcPct val="0"/>
              </a:spcAft>
              <a:buFont typeface="Arial" panose="020B0604020202020204" pitchFamily="34" charset="0"/>
              <a:buNone/>
            </a:pPr>
            <a:r>
              <a:rPr lang="zh-CN" altLang="en-US" sz="2400" dirty="0" smtClean="0">
                <a:latin typeface="+mn-ea"/>
                <a:cs typeface="Mongolian Baiti" panose="03000500000000000000" charset="0"/>
              </a:rPr>
              <a:t>。</a:t>
            </a:r>
            <a:endParaRPr lang="zh-CN" altLang="en-US" sz="2400" dirty="0">
              <a:latin typeface="+mn-ea"/>
              <a:cs typeface="Mongolian Baiti" panose="03000500000000000000" charset="0"/>
            </a:endParaRPr>
          </a:p>
        </p:txBody>
      </p:sp>
      <p:grpSp>
        <p:nvGrpSpPr>
          <p:cNvPr id="28" name="Group 16"/>
          <p:cNvGrpSpPr/>
          <p:nvPr/>
        </p:nvGrpSpPr>
        <p:grpSpPr bwMode="auto">
          <a:xfrm>
            <a:off x="7309773" y="6116575"/>
            <a:ext cx="386867" cy="386867"/>
            <a:chOff x="0" y="0"/>
            <a:chExt cx="965499" cy="965499"/>
          </a:xfrm>
          <a:solidFill>
            <a:schemeClr val="bg1"/>
          </a:solidFill>
          <a:effectLst/>
        </p:grpSpPr>
        <p:sp>
          <p:nvSpPr>
            <p:cNvPr id="29"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9B1E23"/>
            </a:solidFill>
            <a:ln>
              <a:noFill/>
            </a:ln>
            <a:effectLst>
              <a:outerShdw blurRad="63500" algn="ctr" rotWithShape="0">
                <a:prstClr val="black">
                  <a:alpha val="40000"/>
                </a:prstClr>
              </a:outerShdw>
            </a:effectLst>
          </p:spPr>
          <p:txBody>
            <a:bodyPr lIns="0" tIns="0" rIns="0" bIns="0" anchor="ctr"/>
            <a:lstStyle/>
            <a:p>
              <a:endParaRPr lang="zh-CN" altLang="en-US" sz="900"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sp>
          <p:nvSpPr>
            <p:cNvPr id="30" name="AutoShape 18"/>
            <p:cNvSpPr/>
            <p:nvPr/>
          </p:nvSpPr>
          <p:spPr bwMode="auto">
            <a:xfrm>
              <a:off x="293778" y="265194"/>
              <a:ext cx="393822" cy="393822"/>
            </a:xfrm>
            <a:custGeom>
              <a:avLst/>
              <a:gdLst>
                <a:gd name="T0" fmla="*/ 196911 w 21600"/>
                <a:gd name="T1" fmla="*/ 196911 h 21600"/>
                <a:gd name="T2" fmla="*/ 196911 w 21600"/>
                <a:gd name="T3" fmla="*/ 196911 h 21600"/>
                <a:gd name="T4" fmla="*/ 196911 w 21600"/>
                <a:gd name="T5" fmla="*/ 196911 h 21600"/>
                <a:gd name="T6" fmla="*/ 196911 w 21600"/>
                <a:gd name="T7" fmla="*/ 19691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a:defRPr/>
              </a:pPr>
              <a:endParaRPr lang="zh-CN" altLang="en-US" sz="900"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grpSp>
      <p:grpSp>
        <p:nvGrpSpPr>
          <p:cNvPr id="31" name="组合 30"/>
          <p:cNvGrpSpPr/>
          <p:nvPr/>
        </p:nvGrpSpPr>
        <p:grpSpPr>
          <a:xfrm>
            <a:off x="6315884" y="6107522"/>
            <a:ext cx="386867" cy="386867"/>
            <a:chOff x="6316398" y="415834"/>
            <a:chExt cx="482600" cy="482600"/>
          </a:xfrm>
          <a:solidFill>
            <a:schemeClr val="bg1"/>
          </a:solidFill>
          <a:effectLst/>
        </p:grpSpPr>
        <p:sp>
          <p:nvSpPr>
            <p:cNvPr id="32" name="AutoShape 8" descr="tile_paper_medgray.jpeg"/>
            <p:cNvSpPr/>
            <p:nvPr/>
          </p:nvSpPr>
          <p:spPr bwMode="auto">
            <a:xfrm>
              <a:off x="6316398" y="415834"/>
              <a:ext cx="482600" cy="482600"/>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sym typeface="+mn-lt"/>
              </a:endParaRPr>
            </a:p>
          </p:txBody>
        </p:sp>
        <p:sp>
          <p:nvSpPr>
            <p:cNvPr id="33" name="AutoShape 82"/>
            <p:cNvSpPr/>
            <p:nvPr/>
          </p:nvSpPr>
          <p:spPr bwMode="auto">
            <a:xfrm>
              <a:off x="6457131" y="556567"/>
              <a:ext cx="201134" cy="201134"/>
            </a:xfrm>
            <a:custGeom>
              <a:avLst/>
              <a:gdLst>
                <a:gd name="T0" fmla="*/ 198438 w 21600"/>
                <a:gd name="T1" fmla="*/ 198438 h 21600"/>
                <a:gd name="T2" fmla="*/ 198438 w 21600"/>
                <a:gd name="T3" fmla="*/ 198438 h 21600"/>
                <a:gd name="T4" fmla="*/ 198438 w 21600"/>
                <a:gd name="T5" fmla="*/ 198438 h 21600"/>
                <a:gd name="T6" fmla="*/ 198438 w 21600"/>
                <a:gd name="T7" fmla="*/ 198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grpFill/>
            <a:ln>
              <a:noFill/>
            </a:ln>
            <a:effectLst/>
          </p:spPr>
          <p:txBody>
            <a:bodyPr lIns="38100" tIns="38100" rIns="38100" bIns="38100" anchor="ctr"/>
            <a:lstStyle/>
            <a:p>
              <a:pPr>
                <a:defRPr/>
              </a:pPr>
              <a:endParaRPr lang="zh-CN" altLang="en-US"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grpSp>
      <p:grpSp>
        <p:nvGrpSpPr>
          <p:cNvPr id="34" name="组合 33"/>
          <p:cNvGrpSpPr/>
          <p:nvPr/>
        </p:nvGrpSpPr>
        <p:grpSpPr>
          <a:xfrm>
            <a:off x="9372272" y="6116575"/>
            <a:ext cx="386867" cy="386867"/>
            <a:chOff x="7068981" y="415834"/>
            <a:chExt cx="482600" cy="482600"/>
          </a:xfrm>
          <a:solidFill>
            <a:schemeClr val="bg1"/>
          </a:solidFill>
          <a:effectLst/>
        </p:grpSpPr>
        <p:sp>
          <p:nvSpPr>
            <p:cNvPr id="35" name="AutoShape 8" descr="tile_paper_medgray.jpeg"/>
            <p:cNvSpPr/>
            <p:nvPr/>
          </p:nvSpPr>
          <p:spPr bwMode="auto">
            <a:xfrm>
              <a:off x="7068981" y="415834"/>
              <a:ext cx="482600" cy="482600"/>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9B1E23"/>
            </a:solidFill>
            <a:ln>
              <a:noFill/>
            </a:ln>
            <a:effectLst>
              <a:outerShdw blurRad="63500" algn="ctr" rotWithShape="0">
                <a:prstClr val="black">
                  <a:alpha val="40000"/>
                </a:prstClr>
              </a:outerShdw>
            </a:effectLst>
          </p:spPr>
          <p:txBody>
            <a:bodyPr lIns="0" tIns="0" rIns="0" bIns="0" anchor="ctr"/>
            <a:lstStyle/>
            <a:p>
              <a:endParaRPr lang="zh-CN" altLang="en-US" sz="900"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sp>
          <p:nvSpPr>
            <p:cNvPr id="36" name="AutoShape 18"/>
            <p:cNvSpPr/>
            <p:nvPr/>
          </p:nvSpPr>
          <p:spPr bwMode="auto">
            <a:xfrm>
              <a:off x="7209714" y="556969"/>
              <a:ext cx="201134" cy="200330"/>
            </a:xfrm>
            <a:custGeom>
              <a:avLst/>
              <a:gdLst>
                <a:gd name="T0" fmla="*/ 198438 w 21600"/>
                <a:gd name="T1" fmla="*/ 197644 h 21600"/>
                <a:gd name="T2" fmla="*/ 198438 w 21600"/>
                <a:gd name="T3" fmla="*/ 197644 h 21600"/>
                <a:gd name="T4" fmla="*/ 198438 w 21600"/>
                <a:gd name="T5" fmla="*/ 197644 h 21600"/>
                <a:gd name="T6" fmla="*/ 198438 w 21600"/>
                <a:gd name="T7" fmla="*/ 197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grpFill/>
            <a:ln>
              <a:noFill/>
            </a:ln>
            <a:effectLst/>
          </p:spPr>
          <p:txBody>
            <a:bodyPr lIns="38100" tIns="38100" rIns="38100" bIns="38100" anchor="ctr"/>
            <a:lstStyle/>
            <a:p>
              <a:pPr>
                <a:defRPr/>
              </a:pPr>
              <a:endParaRPr lang="zh-CN" altLang="en-US"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grpSp>
      <p:grpSp>
        <p:nvGrpSpPr>
          <p:cNvPr id="37" name="组合 36"/>
          <p:cNvGrpSpPr/>
          <p:nvPr/>
        </p:nvGrpSpPr>
        <p:grpSpPr>
          <a:xfrm>
            <a:off x="8336497" y="6116574"/>
            <a:ext cx="386867" cy="386867"/>
            <a:chOff x="7821564" y="415834"/>
            <a:chExt cx="482600" cy="482600"/>
          </a:xfrm>
          <a:solidFill>
            <a:schemeClr val="bg1"/>
          </a:solidFill>
          <a:effectLst/>
        </p:grpSpPr>
        <p:sp>
          <p:nvSpPr>
            <p:cNvPr id="38" name="AutoShape 8" descr="tile_paper_medgray.jpeg"/>
            <p:cNvSpPr/>
            <p:nvPr/>
          </p:nvSpPr>
          <p:spPr bwMode="auto">
            <a:xfrm>
              <a:off x="7821564" y="415834"/>
              <a:ext cx="482600" cy="482600"/>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sym typeface="+mn-lt"/>
              </a:endParaRPr>
            </a:p>
          </p:txBody>
        </p:sp>
        <p:sp>
          <p:nvSpPr>
            <p:cNvPr id="39" name="AutoShape 20"/>
            <p:cNvSpPr/>
            <p:nvPr/>
          </p:nvSpPr>
          <p:spPr bwMode="auto">
            <a:xfrm>
              <a:off x="7962297" y="556969"/>
              <a:ext cx="201134" cy="200330"/>
            </a:xfrm>
            <a:custGeom>
              <a:avLst/>
              <a:gdLst>
                <a:gd name="T0" fmla="*/ 198438 w 21600"/>
                <a:gd name="T1" fmla="*/ 197644 h 21600"/>
                <a:gd name="T2" fmla="*/ 198438 w 21600"/>
                <a:gd name="T3" fmla="*/ 197644 h 21600"/>
                <a:gd name="T4" fmla="*/ 198438 w 21600"/>
                <a:gd name="T5" fmla="*/ 197644 h 21600"/>
                <a:gd name="T6" fmla="*/ 198438 w 21600"/>
                <a:gd name="T7" fmla="*/ 197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pFill/>
            <a:ln>
              <a:noFill/>
            </a:ln>
            <a:effectLst/>
          </p:spPr>
          <p:txBody>
            <a:bodyPr lIns="38100" tIns="38100" rIns="38100" bIns="38100" anchor="ctr"/>
            <a:lstStyle/>
            <a:p>
              <a:pPr>
                <a:defRPr/>
              </a:pPr>
              <a:endParaRPr lang="zh-CN" altLang="en-US"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style.rotation</p:attrName>
                                        </p:attrNameLst>
                                      </p:cBhvr>
                                      <p:tavLst>
                                        <p:tav tm="0">
                                          <p:val>
                                            <p:fltVal val="360"/>
                                          </p:val>
                                        </p:tav>
                                        <p:tav tm="100000">
                                          <p:val>
                                            <p:fltVal val="0"/>
                                          </p:val>
                                        </p:tav>
                                      </p:tavLst>
                                    </p:anim>
                                    <p:animEffect transition="in" filter="fade">
                                      <p:cBhvr>
                                        <p:cTn id="28" dur="500"/>
                                        <p:tgtEl>
                                          <p:spTgt spid="6"/>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style.rotation</p:attrName>
                                        </p:attrNameLst>
                                      </p:cBhvr>
                                      <p:tavLst>
                                        <p:tav tm="0">
                                          <p:val>
                                            <p:fltVal val="360"/>
                                          </p:val>
                                        </p:tav>
                                        <p:tav tm="100000">
                                          <p:val>
                                            <p:fltVal val="0"/>
                                          </p:val>
                                        </p:tav>
                                      </p:tavLst>
                                    </p:anim>
                                    <p:animEffect transition="in" filter="fade">
                                      <p:cBhvr>
                                        <p:cTn id="34" dur="500"/>
                                        <p:tgtEl>
                                          <p:spTgt spid="7"/>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par>
                          <p:cTn id="41" fill="hold">
                            <p:stCondLst>
                              <p:cond delay="1000"/>
                            </p:stCondLst>
                            <p:childTnLst>
                              <p:par>
                                <p:cTn id="42" presetID="53" presetClass="entr" presetSubtype="16" fill="hold" grpId="0" nodeType="afterEffect">
                                  <p:stCondLst>
                                    <p:cond delay="0"/>
                                  </p:stCondLst>
                                  <p:iterate type="lt">
                                    <p:tmPct val="0"/>
                                  </p:iterate>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1500"/>
                            </p:stCondLst>
                            <p:childTnLst>
                              <p:par>
                                <p:cTn id="48" presetID="26" presetClass="emph" presetSubtype="0" fill="hold" grpId="1" nodeType="afterEffect">
                                  <p:stCondLst>
                                    <p:cond delay="0"/>
                                  </p:stCondLst>
                                  <p:iterate type="lt">
                                    <p:tmPct val="0"/>
                                  </p:iterate>
                                  <p:childTnLst>
                                    <p:animEffect transition="out" filter="fade">
                                      <p:cBhvr>
                                        <p:cTn id="49" dur="500" tmFilter="0, 0; .2, .5; .8, .5; 1, 0"/>
                                        <p:tgtEl>
                                          <p:spTgt spid="14"/>
                                        </p:tgtEl>
                                      </p:cBhvr>
                                    </p:animEffect>
                                    <p:animScale>
                                      <p:cBhvr>
                                        <p:cTn id="50" dur="250" autoRev="1" fill="hold"/>
                                        <p:tgtEl>
                                          <p:spTgt spid="14"/>
                                        </p:tgtEl>
                                      </p:cBhvr>
                                      <p:by x="105000" y="105000"/>
                                    </p:animScale>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childTnLst>
                                </p:cTn>
                              </p:par>
                              <p:par>
                                <p:cTn id="55" presetID="64" presetClass="path" presetSubtype="0" decel="100000" fill="hold" nodeType="withEffect">
                                  <p:stCondLst>
                                    <p:cond delay="0"/>
                                  </p:stCondLst>
                                  <p:childTnLst>
                                    <p:animMotion origin="layout" path="M 1.66667E-6 -1.48148E-6 L 1.66667E-6 0.05 " pathEditMode="relative" rAng="0" ptsTypes="AA">
                                      <p:cBhvr>
                                        <p:cTn id="56" dur="1000" spd="-100000" fill="hold"/>
                                        <p:tgtEl>
                                          <p:spTgt spid="15"/>
                                        </p:tgtEl>
                                        <p:attrNameLst>
                                          <p:attrName>ppt_x</p:attrName>
                                          <p:attrName>ppt_y</p:attrName>
                                        </p:attrNameLst>
                                      </p:cBhvr>
                                      <p:rCtr x="0" y="2500"/>
                                    </p:animMotion>
                                  </p:childTnLst>
                                </p:cTn>
                              </p:par>
                            </p:childTnLst>
                          </p:cTn>
                        </p:par>
                        <p:par>
                          <p:cTn id="57" fill="hold">
                            <p:stCondLst>
                              <p:cond delay="300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800" fill="hold"/>
                                        <p:tgtEl>
                                          <p:spTgt spid="31"/>
                                        </p:tgtEl>
                                        <p:attrNameLst>
                                          <p:attrName>ppt_w</p:attrName>
                                        </p:attrNameLst>
                                      </p:cBhvr>
                                      <p:tavLst>
                                        <p:tav tm="0">
                                          <p:val>
                                            <p:fltVal val="0"/>
                                          </p:val>
                                        </p:tav>
                                        <p:tav tm="100000">
                                          <p:val>
                                            <p:strVal val="#ppt_w"/>
                                          </p:val>
                                        </p:tav>
                                      </p:tavLst>
                                    </p:anim>
                                    <p:anim calcmode="lin" valueType="num">
                                      <p:cBhvr>
                                        <p:cTn id="61" dur="800" fill="hold"/>
                                        <p:tgtEl>
                                          <p:spTgt spid="31"/>
                                        </p:tgtEl>
                                        <p:attrNameLst>
                                          <p:attrName>ppt_h</p:attrName>
                                        </p:attrNameLst>
                                      </p:cBhvr>
                                      <p:tavLst>
                                        <p:tav tm="0">
                                          <p:val>
                                            <p:fltVal val="0"/>
                                          </p:val>
                                        </p:tav>
                                        <p:tav tm="100000">
                                          <p:val>
                                            <p:strVal val="#ppt_h"/>
                                          </p:val>
                                        </p:tav>
                                      </p:tavLst>
                                    </p:anim>
                                    <p:animEffect transition="in" filter="fade">
                                      <p:cBhvr>
                                        <p:cTn id="62" dur="800"/>
                                        <p:tgtEl>
                                          <p:spTgt spid="31"/>
                                        </p:tgtEl>
                                      </p:cBhvr>
                                    </p:animEffect>
                                  </p:childTnLst>
                                </p:cTn>
                              </p:par>
                              <p:par>
                                <p:cTn id="63" presetID="53" presetClass="entr" presetSubtype="16" fill="hold" nodeType="withEffect">
                                  <p:stCondLst>
                                    <p:cond delay="200"/>
                                  </p:stCondLst>
                                  <p:childTnLst>
                                    <p:set>
                                      <p:cBhvr>
                                        <p:cTn id="64" dur="1" fill="hold">
                                          <p:stCondLst>
                                            <p:cond delay="0"/>
                                          </p:stCondLst>
                                        </p:cTn>
                                        <p:tgtEl>
                                          <p:spTgt spid="34"/>
                                        </p:tgtEl>
                                        <p:attrNameLst>
                                          <p:attrName>style.visibility</p:attrName>
                                        </p:attrNameLst>
                                      </p:cBhvr>
                                      <p:to>
                                        <p:strVal val="visible"/>
                                      </p:to>
                                    </p:set>
                                    <p:anim calcmode="lin" valueType="num">
                                      <p:cBhvr>
                                        <p:cTn id="65" dur="800" fill="hold"/>
                                        <p:tgtEl>
                                          <p:spTgt spid="34"/>
                                        </p:tgtEl>
                                        <p:attrNameLst>
                                          <p:attrName>ppt_w</p:attrName>
                                        </p:attrNameLst>
                                      </p:cBhvr>
                                      <p:tavLst>
                                        <p:tav tm="0">
                                          <p:val>
                                            <p:fltVal val="0"/>
                                          </p:val>
                                        </p:tav>
                                        <p:tav tm="100000">
                                          <p:val>
                                            <p:strVal val="#ppt_w"/>
                                          </p:val>
                                        </p:tav>
                                      </p:tavLst>
                                    </p:anim>
                                    <p:anim calcmode="lin" valueType="num">
                                      <p:cBhvr>
                                        <p:cTn id="66" dur="800" fill="hold"/>
                                        <p:tgtEl>
                                          <p:spTgt spid="34"/>
                                        </p:tgtEl>
                                        <p:attrNameLst>
                                          <p:attrName>ppt_h</p:attrName>
                                        </p:attrNameLst>
                                      </p:cBhvr>
                                      <p:tavLst>
                                        <p:tav tm="0">
                                          <p:val>
                                            <p:fltVal val="0"/>
                                          </p:val>
                                        </p:tav>
                                        <p:tav tm="100000">
                                          <p:val>
                                            <p:strVal val="#ppt_h"/>
                                          </p:val>
                                        </p:tav>
                                      </p:tavLst>
                                    </p:anim>
                                    <p:animEffect transition="in" filter="fade">
                                      <p:cBhvr>
                                        <p:cTn id="67" dur="800"/>
                                        <p:tgtEl>
                                          <p:spTgt spid="34"/>
                                        </p:tgtEl>
                                      </p:cBhvr>
                                    </p:animEffect>
                                  </p:childTnLst>
                                </p:cTn>
                              </p:par>
                              <p:par>
                                <p:cTn id="68" presetID="53" presetClass="entr" presetSubtype="16" fill="hold" nodeType="withEffect">
                                  <p:stCondLst>
                                    <p:cond delay="400"/>
                                  </p:stCondLst>
                                  <p:childTnLst>
                                    <p:set>
                                      <p:cBhvr>
                                        <p:cTn id="69" dur="1" fill="hold">
                                          <p:stCondLst>
                                            <p:cond delay="0"/>
                                          </p:stCondLst>
                                        </p:cTn>
                                        <p:tgtEl>
                                          <p:spTgt spid="37"/>
                                        </p:tgtEl>
                                        <p:attrNameLst>
                                          <p:attrName>style.visibility</p:attrName>
                                        </p:attrNameLst>
                                      </p:cBhvr>
                                      <p:to>
                                        <p:strVal val="visible"/>
                                      </p:to>
                                    </p:set>
                                    <p:anim calcmode="lin" valueType="num">
                                      <p:cBhvr>
                                        <p:cTn id="70" dur="800" fill="hold"/>
                                        <p:tgtEl>
                                          <p:spTgt spid="37"/>
                                        </p:tgtEl>
                                        <p:attrNameLst>
                                          <p:attrName>ppt_w</p:attrName>
                                        </p:attrNameLst>
                                      </p:cBhvr>
                                      <p:tavLst>
                                        <p:tav tm="0">
                                          <p:val>
                                            <p:fltVal val="0"/>
                                          </p:val>
                                        </p:tav>
                                        <p:tav tm="100000">
                                          <p:val>
                                            <p:strVal val="#ppt_w"/>
                                          </p:val>
                                        </p:tav>
                                      </p:tavLst>
                                    </p:anim>
                                    <p:anim calcmode="lin" valueType="num">
                                      <p:cBhvr>
                                        <p:cTn id="71" dur="800" fill="hold"/>
                                        <p:tgtEl>
                                          <p:spTgt spid="37"/>
                                        </p:tgtEl>
                                        <p:attrNameLst>
                                          <p:attrName>ppt_h</p:attrName>
                                        </p:attrNameLst>
                                      </p:cBhvr>
                                      <p:tavLst>
                                        <p:tav tm="0">
                                          <p:val>
                                            <p:fltVal val="0"/>
                                          </p:val>
                                        </p:tav>
                                        <p:tav tm="100000">
                                          <p:val>
                                            <p:strVal val="#ppt_h"/>
                                          </p:val>
                                        </p:tav>
                                      </p:tavLst>
                                    </p:anim>
                                    <p:animEffect transition="in" filter="fade">
                                      <p:cBhvr>
                                        <p:cTn id="72" dur="800"/>
                                        <p:tgtEl>
                                          <p:spTgt spid="37"/>
                                        </p:tgtEl>
                                      </p:cBhvr>
                                    </p:animEffect>
                                  </p:childTnLst>
                                </p:cTn>
                              </p:par>
                              <p:par>
                                <p:cTn id="73" presetID="53" presetClass="entr" presetSubtype="16" fill="hold" nodeType="withEffect">
                                  <p:stCondLst>
                                    <p:cond delay="600"/>
                                  </p:stCondLst>
                                  <p:childTnLst>
                                    <p:set>
                                      <p:cBhvr>
                                        <p:cTn id="74" dur="1" fill="hold">
                                          <p:stCondLst>
                                            <p:cond delay="0"/>
                                          </p:stCondLst>
                                        </p:cTn>
                                        <p:tgtEl>
                                          <p:spTgt spid="28"/>
                                        </p:tgtEl>
                                        <p:attrNameLst>
                                          <p:attrName>style.visibility</p:attrName>
                                        </p:attrNameLst>
                                      </p:cBhvr>
                                      <p:to>
                                        <p:strVal val="visible"/>
                                      </p:to>
                                    </p:set>
                                    <p:anim calcmode="lin" valueType="num">
                                      <p:cBhvr>
                                        <p:cTn id="75" dur="800" fill="hold"/>
                                        <p:tgtEl>
                                          <p:spTgt spid="28"/>
                                        </p:tgtEl>
                                        <p:attrNameLst>
                                          <p:attrName>ppt_w</p:attrName>
                                        </p:attrNameLst>
                                      </p:cBhvr>
                                      <p:tavLst>
                                        <p:tav tm="0">
                                          <p:val>
                                            <p:fltVal val="0"/>
                                          </p:val>
                                        </p:tav>
                                        <p:tav tm="100000">
                                          <p:val>
                                            <p:strVal val="#ppt_w"/>
                                          </p:val>
                                        </p:tav>
                                      </p:tavLst>
                                    </p:anim>
                                    <p:anim calcmode="lin" valueType="num">
                                      <p:cBhvr>
                                        <p:cTn id="76" dur="800" fill="hold"/>
                                        <p:tgtEl>
                                          <p:spTgt spid="28"/>
                                        </p:tgtEl>
                                        <p:attrNameLst>
                                          <p:attrName>ppt_h</p:attrName>
                                        </p:attrNameLst>
                                      </p:cBhvr>
                                      <p:tavLst>
                                        <p:tav tm="0">
                                          <p:val>
                                            <p:fltVal val="0"/>
                                          </p:val>
                                        </p:tav>
                                        <p:tav tm="100000">
                                          <p:val>
                                            <p:strVal val="#ppt_h"/>
                                          </p:val>
                                        </p:tav>
                                      </p:tavLst>
                                    </p:anim>
                                    <p:animEffect transition="in" filter="fade">
                                      <p:cBhvr>
                                        <p:cTn id="77" dur="8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1" grpId="0"/>
      <p:bldP spid="14" grpId="0"/>
      <p:bldP spid="14" grpId="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0866"/>
          <a:stretch>
            <a:fillRect/>
          </a:stretch>
        </p:blipFill>
        <p:spPr bwMode="auto">
          <a:xfrm>
            <a:off x="0" y="-1"/>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8"/>
          <p:cNvSpPr txBox="1">
            <a:spLocks noChangeArrowheads="1"/>
          </p:cNvSpPr>
          <p:nvPr/>
        </p:nvSpPr>
        <p:spPr bwMode="gray">
          <a:xfrm>
            <a:off x="4997451" y="821691"/>
            <a:ext cx="219773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建 设 目 的</a:t>
            </a:r>
            <a:endParaRPr lang="zh-CN" altLang="en-US" sz="2500" b="1" dirty="0">
              <a:solidFill>
                <a:schemeClr val="bg1"/>
              </a:solidFill>
              <a:latin typeface="微软雅黑" panose="020B0503020204020204" pitchFamily="34" charset="-122"/>
              <a:ea typeface="微软雅黑" panose="020B0503020204020204" pitchFamily="34" charset="-122"/>
            </a:endParaRPr>
          </a:p>
        </p:txBody>
      </p:sp>
      <p:cxnSp>
        <p:nvCxnSpPr>
          <p:cNvPr id="14" name="直接连接符​​ 14"/>
          <p:cNvCxnSpPr/>
          <p:nvPr/>
        </p:nvCxnSpPr>
        <p:spPr>
          <a:xfrm>
            <a:off x="1"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4"/>
          <p:cNvCxnSpPr/>
          <p:nvPr/>
        </p:nvCxnSpPr>
        <p:spPr>
          <a:xfrm>
            <a:off x="7667637"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03" name="组合 102"/>
          <p:cNvGrpSpPr/>
          <p:nvPr/>
        </p:nvGrpSpPr>
        <p:grpSpPr>
          <a:xfrm>
            <a:off x="1899285" y="1584960"/>
            <a:ext cx="10039350" cy="4453255"/>
            <a:chOff x="3540769" y="2148378"/>
            <a:chExt cx="5110462" cy="2384882"/>
          </a:xfrm>
        </p:grpSpPr>
        <p:pic>
          <p:nvPicPr>
            <p:cNvPr id="104" name="图片 103"/>
            <p:cNvPicPr>
              <a:picLocks noChangeAspect="1"/>
            </p:cNvPicPr>
            <p:nvPr/>
          </p:nvPicPr>
          <p:blipFill>
            <a:blip r:embed="rId3" cstate="print"/>
            <a:stretch>
              <a:fillRect/>
            </a:stretch>
          </p:blipFill>
          <p:spPr>
            <a:xfrm>
              <a:off x="3540769" y="2148378"/>
              <a:ext cx="5110462" cy="2384882"/>
            </a:xfrm>
            <a:prstGeom prst="rect">
              <a:avLst/>
            </a:prstGeom>
          </p:spPr>
        </p:pic>
        <p:sp>
          <p:nvSpPr>
            <p:cNvPr id="105" name="文本框 104"/>
            <p:cNvSpPr txBox="1"/>
            <p:nvPr/>
          </p:nvSpPr>
          <p:spPr>
            <a:xfrm>
              <a:off x="3677536" y="2440361"/>
              <a:ext cx="2917467" cy="22682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构建专为</a:t>
              </a:r>
              <a:r>
                <a:rPr lang="zh-CN" altLang="en-US" b="1" dirty="0">
                  <a:solidFill>
                    <a:schemeClr val="bg1"/>
                  </a:solidFill>
                  <a:latin typeface="微软雅黑" panose="020B0503020204020204" pitchFamily="34" charset="-122"/>
                  <a:ea typeface="微软雅黑" panose="020B0503020204020204" pitchFamily="34" charset="-122"/>
                </a:rPr>
                <a:t>甘肃企业服务的具有区域竞争力数字贸易平台</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3677621" y="3108956"/>
              <a:ext cx="2917467" cy="40467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提升甘肃对外贸易形象，切实帮助</a:t>
              </a:r>
              <a:r>
                <a:rPr lang="zh-CN" altLang="en-US" b="1" dirty="0">
                  <a:solidFill>
                    <a:schemeClr val="bg1"/>
                  </a:solidFill>
                  <a:latin typeface="微软雅黑" panose="020B0503020204020204" pitchFamily="34" charset="-122"/>
                  <a:ea typeface="微软雅黑" panose="020B0503020204020204" pitchFamily="34" charset="-122"/>
                </a:rPr>
                <a:t>甘肃外贸企业抓订单、保客户、稳市场</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27" name="文本框 105"/>
          <p:cNvSpPr txBox="1"/>
          <p:nvPr/>
        </p:nvSpPr>
        <p:spPr>
          <a:xfrm>
            <a:off x="2167745" y="4686725"/>
            <a:ext cx="4317490" cy="4247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dirty="0" smtClean="0">
                <a:solidFill>
                  <a:schemeClr val="bg1"/>
                </a:solidFill>
                <a:latin typeface="微软雅黑" panose="020B0503020204020204" pitchFamily="34" charset="-122"/>
                <a:ea typeface="微软雅黑" panose="020B0503020204020204" pitchFamily="34" charset="-122"/>
              </a:rPr>
              <a:t>为企业提供一站式数字化贸易营销服务</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advTm="7393"/>
    </mc:Choice>
    <mc:Fallback>
      <p:transition spd="slow" advTm="739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custDataLst>
              <p:tags r:id="rId2"/>
            </p:custDataLst>
          </p:nvPr>
        </p:nvPicPr>
        <p:blipFill rotWithShape="1">
          <a:blip r:embed="rId3" cstate="print">
            <a:extLst>
              <a:ext uri="{28A0092B-C50C-407E-A947-70E740481C1C}">
                <a14:useLocalDpi xmlns:a14="http://schemas.microsoft.com/office/drawing/2010/main" val="0"/>
              </a:ext>
            </a:extLst>
          </a:blip>
          <a:srcRect t="40866"/>
          <a:stretch>
            <a:fillRect/>
          </a:stretch>
        </p:blipFill>
        <p:spPr bwMode="auto">
          <a:xfrm>
            <a:off x="0" y="-1"/>
            <a:ext cx="12192000" cy="200423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直接连接符​​ 14"/>
          <p:cNvCxnSpPr/>
          <p:nvPr/>
        </p:nvCxnSpPr>
        <p:spPr>
          <a:xfrm>
            <a:off x="1"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4"/>
          <p:cNvCxnSpPr/>
          <p:nvPr/>
        </p:nvCxnSpPr>
        <p:spPr>
          <a:xfrm>
            <a:off x="7667637"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5" name="文本框 124"/>
          <p:cNvSpPr txBox="1"/>
          <p:nvPr>
            <p:custDataLst>
              <p:tags r:id="rId4"/>
            </p:custDataLst>
          </p:nvPr>
        </p:nvSpPr>
        <p:spPr bwMode="auto">
          <a:xfrm>
            <a:off x="5368600" y="1338292"/>
            <a:ext cx="1460040" cy="369753"/>
          </a:xfrm>
          <a:prstGeom prst="rect">
            <a:avLst/>
          </a:prstGeom>
          <a:noFill/>
        </p:spPr>
        <p:txBody>
          <a:bodyPr wrap="square" lIns="90000" tIns="46800" rIns="90000" bIns="0" anchor="b" anchorCtr="0">
            <a:normAutofit fontScale="92500" lnSpcReduction="20000"/>
          </a:bodyPr>
          <a:lstStyle/>
          <a:p>
            <a:pPr algn="l">
              <a:lnSpc>
                <a:spcPct val="130000"/>
              </a:lnSpc>
            </a:pPr>
            <a:r>
              <a:rPr lang="zh-CN" altLang="en-US" sz="20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信息展示</a:t>
            </a:r>
            <a:endParaRPr lang="zh-CN" altLang="en-US" sz="20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 Box 18"/>
          <p:cNvSpPr txBox="1">
            <a:spLocks noChangeArrowheads="1"/>
          </p:cNvSpPr>
          <p:nvPr/>
        </p:nvSpPr>
        <p:spPr bwMode="gray">
          <a:xfrm>
            <a:off x="4550102" y="832153"/>
            <a:ext cx="3067103"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 基 础 功 </a:t>
            </a:r>
            <a:r>
              <a:rPr lang="zh-CN" altLang="en-US" sz="25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能</a:t>
            </a:r>
            <a:endParaRPr lang="zh-CN" altLang="en-US" sz="25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29" name="矩形 28"/>
          <p:cNvSpPr/>
          <p:nvPr/>
        </p:nvSpPr>
        <p:spPr>
          <a:xfrm>
            <a:off x="7032771" y="2149328"/>
            <a:ext cx="4560815" cy="3066415"/>
          </a:xfrm>
          <a:prstGeom prst="rect">
            <a:avLst/>
          </a:prstGeom>
        </p:spPr>
        <p:txBody>
          <a:bodyPr wrap="square">
            <a:spAutoFit/>
          </a:bodyPr>
          <a:lstStyle/>
          <a:p>
            <a:pPr>
              <a:lnSpc>
                <a:spcPct val="110000"/>
              </a:lnSpc>
            </a:pPr>
            <a:r>
              <a:rPr lang="zh-CN" altLang="zh-CN" sz="2200" b="1" spc="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通过全面采集、整理甘肃具备出口优势的企业及产品信息，为企业及其产品设立单独展示页面，展现甘肃在生物医药、装备制造、</a:t>
            </a:r>
            <a:r>
              <a:rPr lang="zh-CN" altLang="zh-CN" sz="2200" b="1" spc="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轻工纺织、工业原料、特色农业等产业的面貌，形成具有真实、有效、丰富、独特的供应商及产品数据库</a:t>
            </a:r>
            <a:r>
              <a:rPr lang="zh-CN" altLang="zh-CN" sz="1900" b="1" spc="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19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4" name="图片 3" descr="微信图片_20210520100925"/>
          <p:cNvPicPr>
            <a:picLocks noChangeAspect="1"/>
          </p:cNvPicPr>
          <p:nvPr>
            <p:custDataLst>
              <p:tags r:id="rId5"/>
            </p:custDataLst>
          </p:nvPr>
        </p:nvPicPr>
        <p:blipFill>
          <a:blip r:embed="rId6"/>
          <a:stretch>
            <a:fillRect/>
          </a:stretch>
        </p:blipFill>
        <p:spPr>
          <a:xfrm>
            <a:off x="410845" y="2078355"/>
            <a:ext cx="6621780" cy="3208655"/>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Tm="7393"/>
    </mc:Choice>
    <mc:Fallback>
      <p:transition spd="slow" advTm="739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0866"/>
          <a:stretch>
            <a:fillRect/>
          </a:stretch>
        </p:blipFill>
        <p:spPr bwMode="auto">
          <a:xfrm>
            <a:off x="0" y="-1"/>
            <a:ext cx="12192000" cy="200423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直接连接符​​ 14"/>
          <p:cNvCxnSpPr/>
          <p:nvPr/>
        </p:nvCxnSpPr>
        <p:spPr>
          <a:xfrm>
            <a:off x="1"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4"/>
          <p:cNvCxnSpPr/>
          <p:nvPr/>
        </p:nvCxnSpPr>
        <p:spPr>
          <a:xfrm>
            <a:off x="7667637"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 name="Text Box 18"/>
          <p:cNvSpPr txBox="1">
            <a:spLocks noChangeArrowheads="1"/>
          </p:cNvSpPr>
          <p:nvPr/>
        </p:nvSpPr>
        <p:spPr bwMode="gray">
          <a:xfrm>
            <a:off x="4550102" y="832153"/>
            <a:ext cx="3067103"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 基 础 功 能</a:t>
            </a:r>
            <a:endParaRPr lang="zh-CN" altLang="en-US" sz="25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29" name="矩形 28"/>
          <p:cNvSpPr/>
          <p:nvPr/>
        </p:nvSpPr>
        <p:spPr>
          <a:xfrm>
            <a:off x="7267663" y="2459720"/>
            <a:ext cx="4736984" cy="1903598"/>
          </a:xfrm>
          <a:prstGeom prst="rect">
            <a:avLst/>
          </a:prstGeom>
        </p:spPr>
        <p:txBody>
          <a:bodyPr wrap="square">
            <a:spAutoFit/>
          </a:bodyPr>
          <a:lstStyle/>
          <a:p>
            <a:pPr>
              <a:lnSpc>
                <a:spcPct val="110000"/>
              </a:lnSpc>
            </a:pPr>
            <a:r>
              <a:rPr lang="zh-CN" altLang="zh-CN" sz="2200" b="1" spc="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通过多语言关键词、联想词站内搜索功能，智能排序显示，使采购商快捷直接的得到目标产品或供应商搜索结果。</a:t>
            </a:r>
            <a:endParaRPr lang="zh-CN" altLang="zh-CN" sz="2200" b="1" spc="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10000"/>
              </a:lnSpc>
            </a:pPr>
            <a:endParaRPr lang="zh-CN" altLang="en-US" sz="19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126"/>
          <p:cNvSpPr txBox="1"/>
          <p:nvPr>
            <p:custDataLst>
              <p:tags r:id="rId3"/>
            </p:custDataLst>
          </p:nvPr>
        </p:nvSpPr>
        <p:spPr bwMode="auto">
          <a:xfrm>
            <a:off x="5417530" y="1274005"/>
            <a:ext cx="1453055" cy="369753"/>
          </a:xfrm>
          <a:prstGeom prst="rect">
            <a:avLst/>
          </a:prstGeom>
          <a:noFill/>
        </p:spPr>
        <p:txBody>
          <a:bodyPr wrap="square" lIns="90000" tIns="46800" rIns="90000" bIns="0" anchor="b" anchorCtr="0">
            <a:normAutofit fontScale="92500" lnSpcReduction="20000"/>
          </a:bodyPr>
          <a:lstStyle/>
          <a:p>
            <a:pPr algn="l">
              <a:lnSpc>
                <a:spcPct val="130000"/>
              </a:lnSpc>
            </a:pPr>
            <a:r>
              <a:rPr lang="zh-CN" altLang="en-US" sz="20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站内搜索</a:t>
            </a:r>
            <a:endParaRPr lang="zh-CN" altLang="en-US" sz="20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050" name="Picture 2"/>
          <p:cNvPicPr>
            <a:picLocks noChangeAspect="1" noChangeArrowheads="1"/>
          </p:cNvPicPr>
          <p:nvPr/>
        </p:nvPicPr>
        <p:blipFill>
          <a:blip r:embed="rId4" cstate="print"/>
          <a:srcRect/>
          <a:stretch>
            <a:fillRect/>
          </a:stretch>
        </p:blipFill>
        <p:spPr bwMode="auto">
          <a:xfrm>
            <a:off x="621076" y="2067577"/>
            <a:ext cx="6313931" cy="3471333"/>
          </a:xfrm>
          <a:prstGeom prst="rect">
            <a:avLst/>
          </a:prstGeom>
          <a:noFill/>
          <a:ln w="9525">
            <a:noFill/>
            <a:miter lim="800000"/>
            <a:headEnd/>
            <a:tailEnd/>
          </a:ln>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Tm="7393"/>
    </mc:Choice>
    <mc:Fallback>
      <p:transition spd="slow" advTm="739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0866"/>
          <a:stretch>
            <a:fillRect/>
          </a:stretch>
        </p:blipFill>
        <p:spPr bwMode="auto">
          <a:xfrm>
            <a:off x="0" y="2"/>
            <a:ext cx="12192000" cy="200423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直接连接符​​ 14"/>
          <p:cNvCxnSpPr/>
          <p:nvPr/>
        </p:nvCxnSpPr>
        <p:spPr>
          <a:xfrm>
            <a:off x="1"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4"/>
          <p:cNvCxnSpPr/>
          <p:nvPr/>
        </p:nvCxnSpPr>
        <p:spPr>
          <a:xfrm>
            <a:off x="7667637"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 name="Text Box 18"/>
          <p:cNvSpPr txBox="1">
            <a:spLocks noChangeArrowheads="1"/>
          </p:cNvSpPr>
          <p:nvPr/>
        </p:nvSpPr>
        <p:spPr bwMode="gray">
          <a:xfrm>
            <a:off x="4550102" y="832153"/>
            <a:ext cx="3067103"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基 础 功 能</a:t>
            </a:r>
            <a:endParaRPr lang="zh-CN" altLang="en-US" sz="25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29" name="矩形 28"/>
          <p:cNvSpPr/>
          <p:nvPr/>
        </p:nvSpPr>
        <p:spPr>
          <a:xfrm>
            <a:off x="7267663" y="2459721"/>
            <a:ext cx="4736984" cy="3020827"/>
          </a:xfrm>
          <a:prstGeom prst="rect">
            <a:avLst/>
          </a:prstGeom>
        </p:spPr>
        <p:txBody>
          <a:bodyPr wrap="square">
            <a:spAutoFit/>
          </a:bodyPr>
          <a:lstStyle/>
          <a:p>
            <a:pPr>
              <a:lnSpc>
                <a:spcPct val="110000"/>
              </a:lnSpc>
            </a:pPr>
            <a:r>
              <a:rPr lang="zh-CN" altLang="zh-CN" sz="2200" b="1" spc="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运用</a:t>
            </a:r>
            <a:r>
              <a:rPr lang="en-US" altLang="zh-CN" sz="2200" b="1" spc="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VR</a:t>
            </a:r>
            <a:r>
              <a:rPr lang="zh-CN" altLang="zh-CN" sz="2200" b="1" spc="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及</a:t>
            </a:r>
            <a:r>
              <a:rPr lang="en-US" altLang="zh-CN" sz="2200" b="1" spc="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Web3D</a:t>
            </a:r>
            <a:r>
              <a:rPr lang="zh-CN" altLang="zh-CN" sz="2200" b="1" spc="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技术，通过对企业实地拍摄采集素材，凭借三维建模技术及多媒体数字化技术，为企业打造</a:t>
            </a:r>
            <a:r>
              <a:rPr lang="en-US" altLang="zh-CN" sz="2200" b="1" spc="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360</a:t>
            </a:r>
            <a:r>
              <a:rPr lang="zh-CN" altLang="zh-CN" sz="2200" b="1" spc="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度无死角数字展厅，为采购商提供沉浸式互动体验。</a:t>
            </a:r>
            <a:endParaRPr lang="zh-CN" altLang="zh-CN" sz="2200" b="1" spc="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10000"/>
              </a:lnSpc>
            </a:pPr>
            <a:endParaRPr lang="zh-CN" altLang="zh-CN" sz="2200" b="1" spc="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10000"/>
              </a:lnSpc>
            </a:pPr>
            <a:endParaRPr lang="zh-CN" altLang="en-US" sz="19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128"/>
          <p:cNvSpPr txBox="1"/>
          <p:nvPr>
            <p:custDataLst>
              <p:tags r:id="rId3"/>
            </p:custDataLst>
          </p:nvPr>
        </p:nvSpPr>
        <p:spPr bwMode="auto">
          <a:xfrm>
            <a:off x="5484642" y="1343174"/>
            <a:ext cx="1595668" cy="369753"/>
          </a:xfrm>
          <a:prstGeom prst="rect">
            <a:avLst/>
          </a:prstGeom>
          <a:noFill/>
        </p:spPr>
        <p:txBody>
          <a:bodyPr wrap="square" lIns="90000" tIns="46800" rIns="90000" bIns="0" anchor="b" anchorCtr="0">
            <a:normAutofit fontScale="92500" lnSpcReduction="20000"/>
          </a:bodyPr>
          <a:lstStyle/>
          <a:p>
            <a:pPr algn="l">
              <a:lnSpc>
                <a:spcPct val="130000"/>
              </a:lnSpc>
            </a:pPr>
            <a:r>
              <a:rPr lang="zh-CN" altLang="en-US" sz="20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数字展厅</a:t>
            </a:r>
            <a:endParaRPr lang="zh-CN" altLang="en-US" sz="20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074" name="Picture 2"/>
          <p:cNvPicPr>
            <a:picLocks noChangeAspect="1" noChangeArrowheads="1"/>
          </p:cNvPicPr>
          <p:nvPr/>
        </p:nvPicPr>
        <p:blipFill>
          <a:blip r:embed="rId4" cstate="print"/>
          <a:srcRect/>
          <a:stretch>
            <a:fillRect/>
          </a:stretch>
        </p:blipFill>
        <p:spPr bwMode="auto">
          <a:xfrm>
            <a:off x="598804" y="1770077"/>
            <a:ext cx="5123251" cy="2443225"/>
          </a:xfrm>
          <a:prstGeom prst="rect">
            <a:avLst/>
          </a:prstGeom>
          <a:noFill/>
          <a:ln w="9525">
            <a:noFill/>
            <a:miter lim="800000"/>
            <a:headEnd/>
            <a:tailEnd/>
          </a:ln>
        </p:spPr>
      </p:pic>
      <p:pic>
        <p:nvPicPr>
          <p:cNvPr id="11" name="图片 10">
            <a:hlinkClick r:id="rId5" action="ppaction://hlinkfile"/>
          </p:cNvPr>
          <p:cNvPicPr>
            <a:picLocks noChangeAspect="1"/>
          </p:cNvPicPr>
          <p:nvPr/>
        </p:nvPicPr>
        <p:blipFill>
          <a:blip r:embed="rId6" cstate="print"/>
          <a:stretch>
            <a:fillRect/>
          </a:stretch>
        </p:blipFill>
        <p:spPr>
          <a:xfrm>
            <a:off x="1892360" y="4339902"/>
            <a:ext cx="2637696" cy="2137226"/>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Tm="7393"/>
    </mc:Choice>
    <mc:Fallback>
      <p:transition spd="slow" advTm="739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0866"/>
          <a:stretch>
            <a:fillRect/>
          </a:stretch>
        </p:blipFill>
        <p:spPr bwMode="auto">
          <a:xfrm>
            <a:off x="0" y="2"/>
            <a:ext cx="12192000" cy="200423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直接连接符​​ 14"/>
          <p:cNvCxnSpPr/>
          <p:nvPr/>
        </p:nvCxnSpPr>
        <p:spPr>
          <a:xfrm>
            <a:off x="1"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4"/>
          <p:cNvCxnSpPr/>
          <p:nvPr/>
        </p:nvCxnSpPr>
        <p:spPr>
          <a:xfrm>
            <a:off x="7667637"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 name="Text Box 18"/>
          <p:cNvSpPr txBox="1">
            <a:spLocks noChangeArrowheads="1"/>
          </p:cNvSpPr>
          <p:nvPr/>
        </p:nvSpPr>
        <p:spPr bwMode="gray">
          <a:xfrm>
            <a:off x="4550102" y="832153"/>
            <a:ext cx="3067103"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 基 础 功 能</a:t>
            </a:r>
            <a:endParaRPr lang="zh-CN" altLang="en-US" sz="25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29" name="矩形 28"/>
          <p:cNvSpPr/>
          <p:nvPr/>
        </p:nvSpPr>
        <p:spPr>
          <a:xfrm>
            <a:off x="7267663" y="2459722"/>
            <a:ext cx="4736984" cy="2648417"/>
          </a:xfrm>
          <a:prstGeom prst="rect">
            <a:avLst/>
          </a:prstGeom>
        </p:spPr>
        <p:txBody>
          <a:bodyPr wrap="square">
            <a:spAutoFit/>
          </a:bodyPr>
          <a:lstStyle/>
          <a:p>
            <a:pPr>
              <a:lnSpc>
                <a:spcPct val="110000"/>
              </a:lnSpc>
            </a:pPr>
            <a:r>
              <a:rPr lang="zh-CN" altLang="en-US" sz="2200" b="1" spc="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利用海外主流搜索引擎、社交媒体平台、邮件推广等渠道，凭借大数据分析工具，持续性投入推广资金，主动出击以点对点广告投放方式，将平台供应商及产品精准推广至海外买家。</a:t>
            </a:r>
            <a:endParaRPr lang="zh-CN" altLang="zh-CN" sz="2200" b="1" spc="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10000"/>
              </a:lnSpc>
            </a:pPr>
            <a:endParaRPr lang="zh-CN" altLang="en-US" sz="19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130"/>
          <p:cNvSpPr txBox="1"/>
          <p:nvPr>
            <p:custDataLst>
              <p:tags r:id="rId3"/>
            </p:custDataLst>
          </p:nvPr>
        </p:nvSpPr>
        <p:spPr bwMode="auto">
          <a:xfrm>
            <a:off x="5465056" y="1319294"/>
            <a:ext cx="1766256" cy="369753"/>
          </a:xfrm>
          <a:prstGeom prst="rect">
            <a:avLst/>
          </a:prstGeom>
          <a:noFill/>
        </p:spPr>
        <p:txBody>
          <a:bodyPr wrap="square" lIns="90000" tIns="46800" rIns="90000" bIns="0" anchor="b" anchorCtr="0">
            <a:normAutofit fontScale="92500" lnSpcReduction="20000"/>
          </a:bodyPr>
          <a:lstStyle/>
          <a:p>
            <a:pPr algn="l">
              <a:lnSpc>
                <a:spcPct val="130000"/>
              </a:lnSpc>
            </a:pPr>
            <a:r>
              <a:rPr lang="zh-CN" altLang="en-US" sz="20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精准推广</a:t>
            </a:r>
            <a:endParaRPr lang="zh-CN" altLang="en-US" sz="20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2" name="Picture 2"/>
          <p:cNvPicPr>
            <a:picLocks noChangeAspect="1" noChangeArrowheads="1"/>
          </p:cNvPicPr>
          <p:nvPr/>
        </p:nvPicPr>
        <p:blipFill>
          <a:blip r:embed="rId4" cstate="print">
            <a:lum bright="18000" contrast="40000"/>
            <a:extLst>
              <a:ext uri="{28A0092B-C50C-407E-A947-70E740481C1C}">
                <a14:useLocalDpi xmlns:a14="http://schemas.microsoft.com/office/drawing/2010/main" val="0"/>
              </a:ext>
            </a:extLst>
          </a:blip>
          <a:srcRect/>
          <a:stretch>
            <a:fillRect/>
          </a:stretch>
        </p:blipFill>
        <p:spPr bwMode="auto">
          <a:xfrm>
            <a:off x="946009" y="2339529"/>
            <a:ext cx="2350865" cy="1611686"/>
          </a:xfrm>
          <a:prstGeom prst="rect">
            <a:avLst/>
          </a:prstGeom>
          <a:solidFill>
            <a:schemeClr val="tx2">
              <a:lumMod val="20000"/>
              <a:lumOff val="80000"/>
            </a:schemeClr>
          </a:solid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127" y="4366709"/>
            <a:ext cx="1295400" cy="2857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7342" y="4365464"/>
            <a:ext cx="1476375" cy="2857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a:ext uri="{909E8E84-426E-40DD-AFC4-6F175D3DCCD1}">
              <a14:hiddenFill xmlns:a14="http://schemas.microsoft.com/office/drawing/2010/main">
                <a:solidFill>
                  <a:srgbClr val="FFFFFF"/>
                </a:solidFill>
              </a14:hiddenFill>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6241" y="4383487"/>
            <a:ext cx="1266825" cy="2857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a:ext uri="{909E8E84-426E-40DD-AFC4-6F175D3DCCD1}">
              <a14:hiddenFill xmlns:a14="http://schemas.microsoft.com/office/drawing/2010/main">
                <a:solidFill>
                  <a:srgbClr val="FFFFFF"/>
                </a:solidFill>
              </a14:hiddenFill>
            </a:ext>
          </a:extLst>
        </p:spPr>
      </p:pic>
      <p:pic>
        <p:nvPicPr>
          <p:cNvPr id="1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3820" y="5037829"/>
            <a:ext cx="1438275" cy="2857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77705" y="2357787"/>
            <a:ext cx="2446633" cy="15821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timgsa.baidu.com/timg?image&amp;quality=80&amp;size=b9999_10000&amp;sec=1588178644072&amp;di=fd0113627910331fc437ddbc669b4f7c&amp;imgtype=0&amp;src=http%3A%2F%2Faliyunimg.9ku.com%2F9kuimg%2Fgeshou%2F20180418%2Ff9a3def629c7f314.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67993" y="4975944"/>
            <a:ext cx="436227" cy="43622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a:ext uri="{909E8E84-426E-40DD-AFC4-6F175D3DCCD1}">
              <a14:hiddenFill xmlns:a14="http://schemas.microsoft.com/office/drawing/2010/main">
                <a:solidFill>
                  <a:srgbClr val="FFFFFF"/>
                </a:solidFill>
              </a14:hiddenFill>
            </a:ext>
          </a:extLst>
        </p:spPr>
      </p:pic>
      <p:sp>
        <p:nvSpPr>
          <p:cNvPr id="21" name="文本框 2"/>
          <p:cNvSpPr txBox="1"/>
          <p:nvPr/>
        </p:nvSpPr>
        <p:spPr>
          <a:xfrm>
            <a:off x="4391242" y="4980649"/>
            <a:ext cx="960935" cy="4001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altLang="zh-CN" sz="2000" dirty="0" err="1" smtClean="0">
                <a:latin typeface="Bahnschrift" panose="020B0502040204020203" pitchFamily="34" charset="0"/>
              </a:rPr>
              <a:t>Tiktok</a:t>
            </a:r>
            <a:endParaRPr lang="zh-CN" altLang="en-US" sz="2000" dirty="0">
              <a:latin typeface="Bahnschrift" panose="020B0502040204020203" pitchFamily="34" charset="0"/>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2000" advTm="7393"/>
    </mc:Choice>
    <mc:Fallback>
      <p:transition spd="slow" advTm="739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bwMode="auto">
          <a:xfrm>
            <a:off x="1" y="0"/>
            <a:ext cx="7616504" cy="6858000"/>
          </a:xfrm>
          <a:custGeom>
            <a:avLst/>
            <a:gdLst>
              <a:gd name="connsiteX0" fmla="*/ 4626467 w 7616504"/>
              <a:gd name="connsiteY0" fmla="*/ 0 h 6858000"/>
              <a:gd name="connsiteX1" fmla="*/ 7616504 w 7616504"/>
              <a:gd name="connsiteY1" fmla="*/ 0 h 6858000"/>
              <a:gd name="connsiteX2" fmla="*/ 764866 w 7616504"/>
              <a:gd name="connsiteY2" fmla="*/ 6858000 h 6858000"/>
              <a:gd name="connsiteX3" fmla="*/ 0 w 7616504"/>
              <a:gd name="connsiteY3" fmla="*/ 6858000 h 6858000"/>
              <a:gd name="connsiteX4" fmla="*/ 0 w 7616504"/>
              <a:gd name="connsiteY4" fmla="*/ 463518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6504" h="6858000">
                <a:moveTo>
                  <a:pt x="4626467" y="0"/>
                </a:moveTo>
                <a:lnTo>
                  <a:pt x="7616504" y="0"/>
                </a:lnTo>
                <a:lnTo>
                  <a:pt x="764866" y="6858000"/>
                </a:lnTo>
                <a:lnTo>
                  <a:pt x="0" y="6858000"/>
                </a:lnTo>
                <a:lnTo>
                  <a:pt x="0" y="4635180"/>
                </a:ln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22" name="任意多边形 21"/>
          <p:cNvSpPr/>
          <p:nvPr/>
        </p:nvSpPr>
        <p:spPr bwMode="auto">
          <a:xfrm>
            <a:off x="1" y="1"/>
            <a:ext cx="5218114" cy="5232675"/>
          </a:xfrm>
          <a:custGeom>
            <a:avLst/>
            <a:gdLst>
              <a:gd name="connsiteX0" fmla="*/ 2228076 w 5218114"/>
              <a:gd name="connsiteY0" fmla="*/ 0 h 5232675"/>
              <a:gd name="connsiteX1" fmla="*/ 5218114 w 5218114"/>
              <a:gd name="connsiteY1" fmla="*/ 0 h 5232675"/>
              <a:gd name="connsiteX2" fmla="*/ 0 w 5218114"/>
              <a:gd name="connsiteY2" fmla="*/ 5232675 h 5232675"/>
              <a:gd name="connsiteX3" fmla="*/ 0 w 5218114"/>
              <a:gd name="connsiteY3" fmla="*/ 2237834 h 5232675"/>
            </a:gdLst>
            <a:ahLst/>
            <a:cxnLst>
              <a:cxn ang="0">
                <a:pos x="connsiteX0" y="connsiteY0"/>
              </a:cxn>
              <a:cxn ang="0">
                <a:pos x="connsiteX1" y="connsiteY1"/>
              </a:cxn>
              <a:cxn ang="0">
                <a:pos x="connsiteX2" y="connsiteY2"/>
              </a:cxn>
              <a:cxn ang="0">
                <a:pos x="connsiteX3" y="connsiteY3"/>
              </a:cxn>
            </a:cxnLst>
            <a:rect l="l" t="t" r="r" b="b"/>
            <a:pathLst>
              <a:path w="5218114" h="5232675">
                <a:moveTo>
                  <a:pt x="2228076" y="0"/>
                </a:moveTo>
                <a:lnTo>
                  <a:pt x="5218114" y="0"/>
                </a:lnTo>
                <a:lnTo>
                  <a:pt x="0" y="5232675"/>
                </a:lnTo>
                <a:lnTo>
                  <a:pt x="0" y="2237834"/>
                </a:ln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18" name="任意多边形 17"/>
          <p:cNvSpPr/>
          <p:nvPr/>
        </p:nvSpPr>
        <p:spPr bwMode="auto">
          <a:xfrm>
            <a:off x="1" y="0"/>
            <a:ext cx="4072994" cy="4077170"/>
          </a:xfrm>
          <a:custGeom>
            <a:avLst/>
            <a:gdLst>
              <a:gd name="connsiteX0" fmla="*/ 1082956 w 4072994"/>
              <a:gd name="connsiteY0" fmla="*/ 0 h 4077170"/>
              <a:gd name="connsiteX1" fmla="*/ 4072994 w 4072994"/>
              <a:gd name="connsiteY1" fmla="*/ 0 h 4077170"/>
              <a:gd name="connsiteX2" fmla="*/ 0 w 4072994"/>
              <a:gd name="connsiteY2" fmla="*/ 4077170 h 4077170"/>
              <a:gd name="connsiteX3" fmla="*/ 0 w 4072994"/>
              <a:gd name="connsiteY3" fmla="*/ 1082955 h 4077170"/>
            </a:gdLst>
            <a:ahLst/>
            <a:cxnLst>
              <a:cxn ang="0">
                <a:pos x="connsiteX0" y="connsiteY0"/>
              </a:cxn>
              <a:cxn ang="0">
                <a:pos x="connsiteX1" y="connsiteY1"/>
              </a:cxn>
              <a:cxn ang="0">
                <a:pos x="connsiteX2" y="connsiteY2"/>
              </a:cxn>
              <a:cxn ang="0">
                <a:pos x="connsiteX3" y="connsiteY3"/>
              </a:cxn>
            </a:cxnLst>
            <a:rect l="l" t="t" r="r" b="b"/>
            <a:pathLst>
              <a:path w="4072994" h="4077170">
                <a:moveTo>
                  <a:pt x="1082956" y="0"/>
                </a:moveTo>
                <a:lnTo>
                  <a:pt x="4072994" y="0"/>
                </a:lnTo>
                <a:lnTo>
                  <a:pt x="0" y="4077170"/>
                </a:lnTo>
                <a:lnTo>
                  <a:pt x="0" y="1082955"/>
                </a:ln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24" name="任意多边形 23"/>
          <p:cNvSpPr/>
          <p:nvPr/>
        </p:nvSpPr>
        <p:spPr bwMode="auto">
          <a:xfrm>
            <a:off x="2" y="0"/>
            <a:ext cx="2997851" cy="3012729"/>
          </a:xfrm>
          <a:custGeom>
            <a:avLst/>
            <a:gdLst>
              <a:gd name="connsiteX0" fmla="*/ 0 w 2997851"/>
              <a:gd name="connsiteY0" fmla="*/ 0 h 3012729"/>
              <a:gd name="connsiteX1" fmla="*/ 2997851 w 2997851"/>
              <a:gd name="connsiteY1" fmla="*/ 0 h 3012729"/>
              <a:gd name="connsiteX2" fmla="*/ 0 w 2997851"/>
              <a:gd name="connsiteY2" fmla="*/ 3012729 h 3012729"/>
            </a:gdLst>
            <a:ahLst/>
            <a:cxnLst>
              <a:cxn ang="0">
                <a:pos x="connsiteX0" y="connsiteY0"/>
              </a:cxn>
              <a:cxn ang="0">
                <a:pos x="connsiteX1" y="connsiteY1"/>
              </a:cxn>
              <a:cxn ang="0">
                <a:pos x="connsiteX2" y="connsiteY2"/>
              </a:cxn>
            </a:cxnLst>
            <a:rect l="l" t="t" r="r" b="b"/>
            <a:pathLst>
              <a:path w="2997851" h="3012729">
                <a:moveTo>
                  <a:pt x="0" y="0"/>
                </a:moveTo>
                <a:lnTo>
                  <a:pt x="2997851" y="0"/>
                </a:lnTo>
                <a:lnTo>
                  <a:pt x="0" y="3012729"/>
                </a:ln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16" name="任意多边形 15"/>
          <p:cNvSpPr/>
          <p:nvPr/>
        </p:nvSpPr>
        <p:spPr bwMode="auto">
          <a:xfrm>
            <a:off x="1" y="0"/>
            <a:ext cx="357714" cy="357714"/>
          </a:xfrm>
          <a:custGeom>
            <a:avLst/>
            <a:gdLst>
              <a:gd name="connsiteX0" fmla="*/ 0 w 357714"/>
              <a:gd name="connsiteY0" fmla="*/ 0 h 357714"/>
              <a:gd name="connsiteX1" fmla="*/ 357714 w 357714"/>
              <a:gd name="connsiteY1" fmla="*/ 0 h 357714"/>
              <a:gd name="connsiteX2" fmla="*/ 0 w 357714"/>
              <a:gd name="connsiteY2" fmla="*/ 357714 h 357714"/>
            </a:gdLst>
            <a:ahLst/>
            <a:cxnLst>
              <a:cxn ang="0">
                <a:pos x="connsiteX0" y="connsiteY0"/>
              </a:cxn>
              <a:cxn ang="0">
                <a:pos x="connsiteX1" y="connsiteY1"/>
              </a:cxn>
              <a:cxn ang="0">
                <a:pos x="connsiteX2" y="connsiteY2"/>
              </a:cxn>
            </a:cxnLst>
            <a:rect l="l" t="t" r="r" b="b"/>
            <a:pathLst>
              <a:path w="357714" h="357714">
                <a:moveTo>
                  <a:pt x="0" y="0"/>
                </a:moveTo>
                <a:lnTo>
                  <a:pt x="357714" y="0"/>
                </a:lnTo>
                <a:lnTo>
                  <a:pt x="0" y="357714"/>
                </a:ln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25" name="TextBox 59"/>
          <p:cNvSpPr txBox="1">
            <a:spLocks noChangeArrowheads="1"/>
          </p:cNvSpPr>
          <p:nvPr/>
        </p:nvSpPr>
        <p:spPr bwMode="auto">
          <a:xfrm flipH="1">
            <a:off x="167293" y="1366897"/>
            <a:ext cx="4435223" cy="206210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8000" kern="0" dirty="0" smtClean="0">
                <a:solidFill>
                  <a:schemeClr val="bg1"/>
                </a:solidFill>
                <a:effectLst>
                  <a:outerShdw blurRad="38100" dist="38100" dir="2700000" algn="tl">
                    <a:srgbClr val="000000">
                      <a:alpha val="43137"/>
                    </a:srgbClr>
                  </a:outerShdw>
                </a:effectLst>
                <a:latin typeface="Mongolian Baiti" panose="03000500000000000000" charset="0"/>
                <a:ea typeface="Mongolian Baiti" panose="03000500000000000000" charset="0"/>
              </a:rPr>
              <a:t>目录</a:t>
            </a:r>
            <a:endParaRPr lang="en-US" altLang="zh-CN" sz="8000" kern="0" dirty="0" smtClean="0">
              <a:solidFill>
                <a:schemeClr val="bg1"/>
              </a:solidFill>
              <a:effectLst>
                <a:outerShdw blurRad="38100" dist="38100" dir="2700000" algn="tl">
                  <a:srgbClr val="000000">
                    <a:alpha val="43137"/>
                  </a:srgbClr>
                </a:outerShdw>
              </a:effectLst>
              <a:latin typeface="Mongolian Baiti" panose="03000500000000000000" charset="0"/>
              <a:ea typeface="Mongolian Baiti" panose="03000500000000000000" charset="0"/>
            </a:endParaRPr>
          </a:p>
          <a:p>
            <a:pPr algn="ctr">
              <a:defRPr/>
            </a:pPr>
            <a:r>
              <a:rPr lang="en-US" altLang="zh-CN" sz="4800" kern="0" dirty="0" smtClean="0">
                <a:solidFill>
                  <a:schemeClr val="bg1"/>
                </a:solidFill>
                <a:effectLst>
                  <a:outerShdw blurRad="38100" dist="38100" dir="2700000" algn="tl">
                    <a:srgbClr val="000000">
                      <a:alpha val="43137"/>
                    </a:srgbClr>
                  </a:outerShdw>
                </a:effectLst>
                <a:latin typeface="Mongolian Baiti" panose="03000500000000000000" charset="0"/>
                <a:ea typeface="Mongolian Baiti" panose="03000500000000000000" charset="0"/>
              </a:rPr>
              <a:t>CONTENTS</a:t>
            </a:r>
            <a:endParaRPr lang="en-US" altLang="ko-KR" sz="4800" kern="0" dirty="0">
              <a:solidFill>
                <a:schemeClr val="bg1"/>
              </a:solidFill>
              <a:effectLst>
                <a:outerShdw blurRad="38100" dist="38100" dir="2700000" algn="tl">
                  <a:srgbClr val="000000">
                    <a:alpha val="43137"/>
                  </a:srgbClr>
                </a:outerShdw>
              </a:effectLst>
              <a:latin typeface="Mongolian Baiti" panose="03000500000000000000" charset="0"/>
              <a:ea typeface="Mongolian Baiti" panose="03000500000000000000" charset="0"/>
            </a:endParaRPr>
          </a:p>
        </p:txBody>
      </p:sp>
      <p:sp>
        <p:nvSpPr>
          <p:cNvPr id="26" name="平行四边形 25"/>
          <p:cNvSpPr/>
          <p:nvPr/>
        </p:nvSpPr>
        <p:spPr>
          <a:xfrm>
            <a:off x="5297687" y="2703051"/>
            <a:ext cx="1351174" cy="619355"/>
          </a:xfrm>
          <a:prstGeom prst="parallelogram">
            <a:avLst>
              <a:gd name="adj" fmla="val 48207"/>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2800" spc="300" dirty="0">
                <a:solidFill>
                  <a:prstClr val="white"/>
                </a:solidFill>
                <a:latin typeface="Mongolian Baiti" panose="03000500000000000000" charset="0"/>
                <a:ea typeface="Mongolian Baiti" panose="03000500000000000000" charset="0"/>
              </a:rPr>
              <a:t>01</a:t>
            </a:r>
            <a:endParaRPr lang="zh-CN" altLang="en-US" sz="2800" spc="300" dirty="0">
              <a:solidFill>
                <a:prstClr val="white"/>
              </a:solidFill>
              <a:latin typeface="Mongolian Baiti" panose="03000500000000000000" charset="0"/>
              <a:ea typeface="Mongolian Baiti" panose="03000500000000000000" charset="0"/>
            </a:endParaRPr>
          </a:p>
        </p:txBody>
      </p:sp>
      <p:sp>
        <p:nvSpPr>
          <p:cNvPr id="27" name="平行四边形 26"/>
          <p:cNvSpPr/>
          <p:nvPr/>
        </p:nvSpPr>
        <p:spPr>
          <a:xfrm>
            <a:off x="6583126" y="2686421"/>
            <a:ext cx="5005674" cy="619355"/>
          </a:xfrm>
          <a:prstGeom prst="parallelogram">
            <a:avLst>
              <a:gd name="adj" fmla="val 48207"/>
            </a:avLst>
          </a:prstGeom>
          <a:noFill/>
          <a:ln w="158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zh-CN" altLang="en-US" sz="3200" spc="300" dirty="0" smtClean="0">
                <a:solidFill>
                  <a:srgbClr val="9B1E23"/>
                </a:solidFill>
                <a:latin typeface="Mongolian Baiti" panose="03000500000000000000" charset="0"/>
                <a:ea typeface="Mongolian Baiti" panose="03000500000000000000" charset="0"/>
              </a:rPr>
              <a:t>外综服平台介绍</a:t>
            </a:r>
            <a:endParaRPr lang="en-GB" altLang="zh-CN" sz="3200" spc="300" dirty="0">
              <a:solidFill>
                <a:srgbClr val="9B1E23"/>
              </a:solidFill>
              <a:latin typeface="Mongolian Baiti" panose="03000500000000000000" charset="0"/>
              <a:ea typeface="Mongolian Baiti" panose="03000500000000000000" charset="0"/>
            </a:endParaRPr>
          </a:p>
        </p:txBody>
      </p:sp>
      <p:sp>
        <p:nvSpPr>
          <p:cNvPr id="28" name="平行四边形 27"/>
          <p:cNvSpPr/>
          <p:nvPr/>
        </p:nvSpPr>
        <p:spPr>
          <a:xfrm>
            <a:off x="5297687" y="3742924"/>
            <a:ext cx="1351174" cy="619355"/>
          </a:xfrm>
          <a:prstGeom prst="parallelogram">
            <a:avLst>
              <a:gd name="adj" fmla="val 48207"/>
            </a:avLst>
          </a:prstGeom>
          <a:solidFill>
            <a:srgbClr val="1B2F47"/>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spc="300" dirty="0">
                <a:solidFill>
                  <a:prstClr val="white"/>
                </a:solidFill>
                <a:latin typeface="Mongolian Baiti" panose="03000500000000000000" charset="0"/>
                <a:ea typeface="Mongolian Baiti" panose="03000500000000000000" charset="0"/>
              </a:rPr>
              <a:t>02</a:t>
            </a:r>
            <a:endParaRPr lang="zh-CN" altLang="en-US" sz="2800" spc="300" dirty="0">
              <a:solidFill>
                <a:prstClr val="white"/>
              </a:solidFill>
              <a:latin typeface="Mongolian Baiti" panose="03000500000000000000" charset="0"/>
              <a:ea typeface="Mongolian Baiti" panose="03000500000000000000" charset="0"/>
            </a:endParaRPr>
          </a:p>
        </p:txBody>
      </p:sp>
      <p:sp>
        <p:nvSpPr>
          <p:cNvPr id="29" name="平行四边形 28"/>
          <p:cNvSpPr/>
          <p:nvPr/>
        </p:nvSpPr>
        <p:spPr>
          <a:xfrm>
            <a:off x="6583126" y="3726294"/>
            <a:ext cx="5005674" cy="619355"/>
          </a:xfrm>
          <a:prstGeom prst="parallelogram">
            <a:avLst>
              <a:gd name="adj" fmla="val 48207"/>
            </a:avLst>
          </a:prstGeom>
          <a:noFill/>
          <a:ln w="158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zh-CN" altLang="en-US" sz="3200" spc="300" dirty="0" smtClean="0">
                <a:solidFill>
                  <a:srgbClr val="1B2F47"/>
                </a:solidFill>
                <a:latin typeface="Mongolian Baiti" panose="03000500000000000000" charset="0"/>
                <a:ea typeface="Mongolian Baiti" panose="03000500000000000000" charset="0"/>
              </a:rPr>
              <a:t>基础服务及流程</a:t>
            </a:r>
            <a:endParaRPr lang="en-GB" altLang="zh-CN" sz="3200" spc="300" dirty="0">
              <a:solidFill>
                <a:srgbClr val="1B2F47"/>
              </a:solidFill>
              <a:latin typeface="Mongolian Baiti" panose="03000500000000000000" charset="0"/>
              <a:ea typeface="Mongolian Baiti" panose="03000500000000000000" charset="0"/>
            </a:endParaRPr>
          </a:p>
        </p:txBody>
      </p:sp>
      <p:sp>
        <p:nvSpPr>
          <p:cNvPr id="30" name="平行四边形 29"/>
          <p:cNvSpPr/>
          <p:nvPr/>
        </p:nvSpPr>
        <p:spPr>
          <a:xfrm>
            <a:off x="5297687" y="4782797"/>
            <a:ext cx="1351174" cy="619355"/>
          </a:xfrm>
          <a:prstGeom prst="parallelogram">
            <a:avLst>
              <a:gd name="adj" fmla="val 48207"/>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spc="300" dirty="0">
                <a:solidFill>
                  <a:prstClr val="white"/>
                </a:solidFill>
                <a:latin typeface="Mongolian Baiti" panose="03000500000000000000" charset="0"/>
                <a:ea typeface="Mongolian Baiti" panose="03000500000000000000" charset="0"/>
              </a:rPr>
              <a:t>03</a:t>
            </a:r>
            <a:endParaRPr lang="zh-CN" altLang="en-US" sz="2800" spc="300" dirty="0">
              <a:solidFill>
                <a:prstClr val="white"/>
              </a:solidFill>
              <a:latin typeface="Mongolian Baiti" panose="03000500000000000000" charset="0"/>
              <a:ea typeface="Mongolian Baiti" panose="03000500000000000000" charset="0"/>
            </a:endParaRPr>
          </a:p>
        </p:txBody>
      </p:sp>
      <p:sp>
        <p:nvSpPr>
          <p:cNvPr id="31" name="平行四边形 30"/>
          <p:cNvSpPr/>
          <p:nvPr/>
        </p:nvSpPr>
        <p:spPr>
          <a:xfrm>
            <a:off x="6583126" y="4766167"/>
            <a:ext cx="5005674" cy="619355"/>
          </a:xfrm>
          <a:prstGeom prst="parallelogram">
            <a:avLst>
              <a:gd name="adj" fmla="val 48207"/>
            </a:avLst>
          </a:prstGeom>
          <a:noFill/>
          <a:ln w="158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zh-CN" altLang="en-US" sz="3200" spc="300" dirty="0" smtClean="0">
                <a:solidFill>
                  <a:srgbClr val="9B1E23"/>
                </a:solidFill>
                <a:latin typeface="Mongolian Baiti" panose="03000500000000000000" charset="0"/>
                <a:ea typeface="Mongolian Baiti" panose="03000500000000000000" charset="0"/>
              </a:rPr>
              <a:t>数字化外贸营销</a:t>
            </a:r>
            <a:endParaRPr lang="en-GB" altLang="zh-CN" sz="3200" spc="300" dirty="0">
              <a:solidFill>
                <a:srgbClr val="9B1E23"/>
              </a:solidFill>
              <a:latin typeface="Mongolian Baiti" panose="03000500000000000000" charset="0"/>
              <a:ea typeface="Mongolian Baiti" panose="03000500000000000000" charset="0"/>
            </a:endParaRPr>
          </a:p>
        </p:txBody>
      </p:sp>
      <p:sp>
        <p:nvSpPr>
          <p:cNvPr id="32" name="平行四边形 31"/>
          <p:cNvSpPr/>
          <p:nvPr/>
        </p:nvSpPr>
        <p:spPr>
          <a:xfrm>
            <a:off x="5297687" y="5822670"/>
            <a:ext cx="1351174" cy="619355"/>
          </a:xfrm>
          <a:prstGeom prst="parallelogram">
            <a:avLst>
              <a:gd name="adj" fmla="val 48207"/>
            </a:avLst>
          </a:prstGeom>
          <a:solidFill>
            <a:srgbClr val="1B2F47"/>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spc="300" dirty="0">
                <a:solidFill>
                  <a:prstClr val="white"/>
                </a:solidFill>
                <a:latin typeface="Mongolian Baiti" panose="03000500000000000000" charset="0"/>
                <a:ea typeface="Mongolian Baiti" panose="03000500000000000000" charset="0"/>
              </a:rPr>
              <a:t>04</a:t>
            </a:r>
            <a:endParaRPr lang="zh-CN" altLang="en-US" sz="2800" spc="300" dirty="0">
              <a:solidFill>
                <a:prstClr val="white"/>
              </a:solidFill>
              <a:latin typeface="Mongolian Baiti" panose="03000500000000000000" charset="0"/>
              <a:ea typeface="Mongolian Baiti" panose="03000500000000000000" charset="0"/>
            </a:endParaRPr>
          </a:p>
        </p:txBody>
      </p:sp>
      <p:sp>
        <p:nvSpPr>
          <p:cNvPr id="33" name="平行四边形 32"/>
          <p:cNvSpPr/>
          <p:nvPr/>
        </p:nvSpPr>
        <p:spPr>
          <a:xfrm>
            <a:off x="6583126" y="5806040"/>
            <a:ext cx="5005674" cy="619355"/>
          </a:xfrm>
          <a:prstGeom prst="parallelogram">
            <a:avLst>
              <a:gd name="adj" fmla="val 48207"/>
            </a:avLst>
          </a:prstGeom>
          <a:noFill/>
          <a:ln w="158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zh-CN" altLang="en-US" sz="3200" spc="300" dirty="0" smtClean="0">
                <a:solidFill>
                  <a:srgbClr val="1B2F47"/>
                </a:solidFill>
                <a:latin typeface="Mongolian Baiti" panose="03000500000000000000" charset="0"/>
                <a:ea typeface="Mongolian Baiti" panose="03000500000000000000" charset="0"/>
              </a:rPr>
              <a:t>专业化咨询服务</a:t>
            </a:r>
            <a:endParaRPr lang="en-GB" altLang="zh-CN" sz="3200" spc="300" dirty="0">
              <a:solidFill>
                <a:srgbClr val="1B2F47"/>
              </a:solidFill>
              <a:latin typeface="Mongolian Baiti" panose="03000500000000000000" charset="0"/>
              <a:ea typeface="Mongolian Baiti" panose="03000500000000000000" charset="0"/>
            </a:endParaRPr>
          </a:p>
        </p:txBody>
      </p:sp>
      <p:pic>
        <p:nvPicPr>
          <p:cNvPr id="19" name="Picture 3"/>
          <p:cNvPicPr>
            <a:picLocks noChangeAspect="1" noChangeArrowheads="1"/>
          </p:cNvPicPr>
          <p:nvPr/>
        </p:nvPicPr>
        <p:blipFill>
          <a:blip r:embed="rId1" cstate="print"/>
          <a:srcRect/>
          <a:stretch>
            <a:fillRect/>
          </a:stretch>
        </p:blipFill>
        <p:spPr bwMode="auto">
          <a:xfrm>
            <a:off x="10642616" y="0"/>
            <a:ext cx="1549384" cy="189720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0866"/>
          <a:stretch>
            <a:fillRect/>
          </a:stretch>
        </p:blipFill>
        <p:spPr bwMode="auto">
          <a:xfrm>
            <a:off x="0" y="2"/>
            <a:ext cx="12192000" cy="200423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直接连接符​​ 14"/>
          <p:cNvCxnSpPr/>
          <p:nvPr/>
        </p:nvCxnSpPr>
        <p:spPr>
          <a:xfrm>
            <a:off x="1"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4"/>
          <p:cNvCxnSpPr/>
          <p:nvPr/>
        </p:nvCxnSpPr>
        <p:spPr>
          <a:xfrm>
            <a:off x="7667637"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 name="Text Box 18"/>
          <p:cNvSpPr txBox="1">
            <a:spLocks noChangeArrowheads="1"/>
          </p:cNvSpPr>
          <p:nvPr/>
        </p:nvSpPr>
        <p:spPr bwMode="gray">
          <a:xfrm>
            <a:off x="4550102" y="832153"/>
            <a:ext cx="3067103"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 基 础 功 能</a:t>
            </a:r>
            <a:endParaRPr lang="zh-CN" altLang="en-US" sz="25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29" name="矩形 28"/>
          <p:cNvSpPr/>
          <p:nvPr/>
        </p:nvSpPr>
        <p:spPr>
          <a:xfrm>
            <a:off x="7292829" y="2820448"/>
            <a:ext cx="4736984" cy="3020827"/>
          </a:xfrm>
          <a:prstGeom prst="rect">
            <a:avLst/>
          </a:prstGeom>
        </p:spPr>
        <p:txBody>
          <a:bodyPr wrap="square">
            <a:spAutoFit/>
          </a:bodyPr>
          <a:lstStyle/>
          <a:p>
            <a:pPr>
              <a:lnSpc>
                <a:spcPct val="110000"/>
              </a:lnSpc>
            </a:pPr>
            <a:r>
              <a:rPr lang="zh-CN" altLang="zh-CN" sz="2200" b="1" spc="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通过在线洽谈、采购信息发布、视频会议等方式，实现采购商与供应商在线对接、达成贸易订单。平台客服对采购信息进行精准筛选保障贸易对接的效率及真实性。</a:t>
            </a:r>
            <a:endParaRPr lang="zh-CN" altLang="zh-CN" sz="2200" b="1" spc="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10000"/>
              </a:lnSpc>
            </a:pPr>
            <a:endParaRPr lang="zh-CN" altLang="zh-CN" sz="2200" b="1" spc="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10000"/>
              </a:lnSpc>
            </a:pPr>
            <a:endParaRPr lang="zh-CN" altLang="zh-CN" sz="2200" b="1" spc="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10000"/>
              </a:lnSpc>
            </a:pPr>
            <a:endParaRPr lang="zh-CN" altLang="en-US" sz="19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134"/>
          <p:cNvSpPr txBox="1"/>
          <p:nvPr>
            <p:custDataLst>
              <p:tags r:id="rId3"/>
            </p:custDataLst>
          </p:nvPr>
        </p:nvSpPr>
        <p:spPr bwMode="auto">
          <a:xfrm>
            <a:off x="5439889" y="1150476"/>
            <a:ext cx="1506195" cy="552491"/>
          </a:xfrm>
          <a:prstGeom prst="rect">
            <a:avLst/>
          </a:prstGeom>
          <a:noFill/>
        </p:spPr>
        <p:txBody>
          <a:bodyPr wrap="square" lIns="90000" tIns="46800" rIns="90000" bIns="0" anchor="b" anchorCtr="0">
            <a:normAutofit/>
          </a:bodyPr>
          <a:lstStyle/>
          <a:p>
            <a:pPr algn="l">
              <a:lnSpc>
                <a:spcPct val="130000"/>
              </a:lnSpc>
            </a:pPr>
            <a:r>
              <a:rPr lang="zh-CN" altLang="en-US" sz="20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贸易撮合</a:t>
            </a:r>
            <a:endParaRPr lang="zh-CN" altLang="en-US" sz="20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123" name="Picture 3"/>
          <p:cNvPicPr>
            <a:picLocks noChangeAspect="1" noChangeArrowheads="1"/>
          </p:cNvPicPr>
          <p:nvPr/>
        </p:nvPicPr>
        <p:blipFill>
          <a:blip r:embed="rId4" cstate="print"/>
          <a:srcRect/>
          <a:stretch>
            <a:fillRect/>
          </a:stretch>
        </p:blipFill>
        <p:spPr bwMode="auto">
          <a:xfrm>
            <a:off x="620788" y="1850613"/>
            <a:ext cx="3397539" cy="1634227"/>
          </a:xfrm>
          <a:prstGeom prst="rect">
            <a:avLst/>
          </a:prstGeom>
          <a:noFill/>
          <a:ln w="9525">
            <a:noFill/>
            <a:miter lim="800000"/>
            <a:headEnd/>
            <a:tailEnd/>
          </a:ln>
        </p:spPr>
      </p:pic>
      <p:pic>
        <p:nvPicPr>
          <p:cNvPr id="1026" name="Picture 2" descr="C:\Users\Administrator\AppData\Local\Temp\WeChat Files\c9e7f7a4a8d6c380c927cd836fc275e.jpg"/>
          <p:cNvPicPr>
            <a:picLocks noChangeAspect="1" noChangeArrowheads="1"/>
          </p:cNvPicPr>
          <p:nvPr/>
        </p:nvPicPr>
        <p:blipFill>
          <a:blip r:embed="rId5" cstate="print"/>
          <a:srcRect/>
          <a:stretch>
            <a:fillRect/>
          </a:stretch>
        </p:blipFill>
        <p:spPr bwMode="auto">
          <a:xfrm>
            <a:off x="633370" y="3489820"/>
            <a:ext cx="3376570" cy="2532428"/>
          </a:xfrm>
          <a:prstGeom prst="rect">
            <a:avLst/>
          </a:prstGeom>
          <a:noFill/>
        </p:spPr>
      </p:pic>
      <p:pic>
        <p:nvPicPr>
          <p:cNvPr id="1027" name="Picture 3"/>
          <p:cNvPicPr>
            <a:picLocks noChangeAspect="1" noChangeArrowheads="1"/>
          </p:cNvPicPr>
          <p:nvPr/>
        </p:nvPicPr>
        <p:blipFill>
          <a:blip r:embed="rId6" cstate="print"/>
          <a:srcRect/>
          <a:stretch>
            <a:fillRect/>
          </a:stretch>
        </p:blipFill>
        <p:spPr bwMode="auto">
          <a:xfrm>
            <a:off x="4018677" y="1879134"/>
            <a:ext cx="3117559" cy="4156746"/>
          </a:xfrm>
          <a:prstGeom prst="rect">
            <a:avLst/>
          </a:prstGeom>
          <a:noFill/>
          <a:ln w="9525">
            <a:noFill/>
            <a:miter lim="800000"/>
            <a:headEnd/>
            <a:tailEnd/>
          </a:ln>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Tm="7393"/>
    </mc:Choice>
    <mc:Fallback>
      <p:transition spd="slow" advTm="739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0866"/>
          <a:stretch>
            <a:fillRect/>
          </a:stretch>
        </p:blipFill>
        <p:spPr bwMode="auto">
          <a:xfrm>
            <a:off x="0" y="0"/>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4504889" y="830080"/>
            <a:ext cx="310392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smtClean="0">
                <a:solidFill>
                  <a:schemeClr val="bg1"/>
                </a:solidFill>
                <a:latin typeface="微软雅黑" panose="020B0503020204020204" pitchFamily="34" charset="-122"/>
                <a:ea typeface="微软雅黑" panose="020B0503020204020204" pitchFamily="34" charset="-122"/>
              </a:rPr>
              <a:t>一 站 式 服 务 流 程</a:t>
            </a:r>
            <a:endParaRPr lang="zh-CN" altLang="en-US" sz="2500" b="1" dirty="0">
              <a:solidFill>
                <a:schemeClr val="bg1"/>
              </a:solidFill>
              <a:latin typeface="微软雅黑" panose="020B0503020204020204" pitchFamily="34" charset="-122"/>
              <a:ea typeface="微软雅黑" panose="020B0503020204020204" pitchFamily="34" charset="-122"/>
            </a:endParaRPr>
          </a:p>
        </p:txBody>
      </p:sp>
      <p:cxnSp>
        <p:nvCxnSpPr>
          <p:cNvPr id="4" name="直接连接符​​ 14"/>
          <p:cNvCxnSpPr/>
          <p:nvPr/>
        </p:nvCxnSpPr>
        <p:spPr>
          <a:xfrm>
            <a:off x="1"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7"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503941" y="1953584"/>
            <a:ext cx="8961377" cy="2944433"/>
            <a:chOff x="1503941" y="2126677"/>
            <a:chExt cx="8961377" cy="2944433"/>
          </a:xfrm>
        </p:grpSpPr>
        <p:sp>
          <p:nvSpPr>
            <p:cNvPr id="16" name="圆角矩形 3"/>
            <p:cNvSpPr/>
            <p:nvPr/>
          </p:nvSpPr>
          <p:spPr>
            <a:xfrm>
              <a:off x="2323348" y="2244090"/>
              <a:ext cx="8141970" cy="1413510"/>
            </a:xfrm>
            <a:custGeom>
              <a:avLst/>
              <a:gdLst>
                <a:gd name="connsiteX0" fmla="*/ 0 w 8848725"/>
                <a:gd name="connsiteY0" fmla="*/ 706755 h 1413510"/>
                <a:gd name="connsiteX1" fmla="*/ 706755 w 8848725"/>
                <a:gd name="connsiteY1" fmla="*/ 0 h 1413510"/>
                <a:gd name="connsiteX2" fmla="*/ 8141970 w 8848725"/>
                <a:gd name="connsiteY2" fmla="*/ 0 h 1413510"/>
                <a:gd name="connsiteX3" fmla="*/ 8848725 w 8848725"/>
                <a:gd name="connsiteY3" fmla="*/ 706755 h 1413510"/>
                <a:gd name="connsiteX4" fmla="*/ 8848725 w 8848725"/>
                <a:gd name="connsiteY4" fmla="*/ 706755 h 1413510"/>
                <a:gd name="connsiteX5" fmla="*/ 8141970 w 8848725"/>
                <a:gd name="connsiteY5" fmla="*/ 1413510 h 1413510"/>
                <a:gd name="connsiteX6" fmla="*/ 706755 w 8848725"/>
                <a:gd name="connsiteY6" fmla="*/ 1413510 h 1413510"/>
                <a:gd name="connsiteX7" fmla="*/ 0 w 8848725"/>
                <a:gd name="connsiteY7" fmla="*/ 706755 h 1413510"/>
                <a:gd name="connsiteX0-1" fmla="*/ 0 w 8848725"/>
                <a:gd name="connsiteY0-2" fmla="*/ 706755 h 1413510"/>
                <a:gd name="connsiteX1-3" fmla="*/ 706755 w 8848725"/>
                <a:gd name="connsiteY1-4" fmla="*/ 0 h 1413510"/>
                <a:gd name="connsiteX2-5" fmla="*/ 8141970 w 8848725"/>
                <a:gd name="connsiteY2-6" fmla="*/ 0 h 1413510"/>
                <a:gd name="connsiteX3-7" fmla="*/ 8848725 w 8848725"/>
                <a:gd name="connsiteY3-8" fmla="*/ 706755 h 1413510"/>
                <a:gd name="connsiteX4-9" fmla="*/ 8848725 w 8848725"/>
                <a:gd name="connsiteY4-10" fmla="*/ 706755 h 1413510"/>
                <a:gd name="connsiteX5-11" fmla="*/ 8141970 w 8848725"/>
                <a:gd name="connsiteY5-12" fmla="*/ 1413510 h 1413510"/>
                <a:gd name="connsiteX6-13" fmla="*/ 706755 w 8848725"/>
                <a:gd name="connsiteY6-14" fmla="*/ 1413510 h 1413510"/>
                <a:gd name="connsiteX7-15" fmla="*/ 91440 w 8848725"/>
                <a:gd name="connsiteY7-16" fmla="*/ 798195 h 1413510"/>
                <a:gd name="connsiteX0-17" fmla="*/ 0 w 8848725"/>
                <a:gd name="connsiteY0-18" fmla="*/ 706755 h 1413510"/>
                <a:gd name="connsiteX1-19" fmla="*/ 706755 w 8848725"/>
                <a:gd name="connsiteY1-20" fmla="*/ 0 h 1413510"/>
                <a:gd name="connsiteX2-21" fmla="*/ 8141970 w 8848725"/>
                <a:gd name="connsiteY2-22" fmla="*/ 0 h 1413510"/>
                <a:gd name="connsiteX3-23" fmla="*/ 8848725 w 8848725"/>
                <a:gd name="connsiteY3-24" fmla="*/ 706755 h 1413510"/>
                <a:gd name="connsiteX4-25" fmla="*/ 8848725 w 8848725"/>
                <a:gd name="connsiteY4-26" fmla="*/ 706755 h 1413510"/>
                <a:gd name="connsiteX5-27" fmla="*/ 8141970 w 8848725"/>
                <a:gd name="connsiteY5-28" fmla="*/ 1413510 h 1413510"/>
                <a:gd name="connsiteX6-29" fmla="*/ 706755 w 8848725"/>
                <a:gd name="connsiteY6-30" fmla="*/ 1413510 h 1413510"/>
                <a:gd name="connsiteX0-31" fmla="*/ 0 w 8141970"/>
                <a:gd name="connsiteY0-32" fmla="*/ 0 h 1413510"/>
                <a:gd name="connsiteX1-33" fmla="*/ 7435215 w 8141970"/>
                <a:gd name="connsiteY1-34" fmla="*/ 0 h 1413510"/>
                <a:gd name="connsiteX2-35" fmla="*/ 8141970 w 8141970"/>
                <a:gd name="connsiteY2-36" fmla="*/ 706755 h 1413510"/>
                <a:gd name="connsiteX3-37" fmla="*/ 8141970 w 8141970"/>
                <a:gd name="connsiteY3-38" fmla="*/ 706755 h 1413510"/>
                <a:gd name="connsiteX4-39" fmla="*/ 7435215 w 8141970"/>
                <a:gd name="connsiteY4-40" fmla="*/ 1413510 h 1413510"/>
                <a:gd name="connsiteX5-41" fmla="*/ 0 w 8141970"/>
                <a:gd name="connsiteY5-42" fmla="*/ 1413510 h 14135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141970" h="1413510">
                  <a:moveTo>
                    <a:pt x="0" y="0"/>
                  </a:moveTo>
                  <a:lnTo>
                    <a:pt x="7435215" y="0"/>
                  </a:lnTo>
                  <a:cubicBezTo>
                    <a:pt x="7825545" y="0"/>
                    <a:pt x="8141970" y="316425"/>
                    <a:pt x="8141970" y="706755"/>
                  </a:cubicBezTo>
                  <a:lnTo>
                    <a:pt x="8141970" y="706755"/>
                  </a:lnTo>
                  <a:cubicBezTo>
                    <a:pt x="8141970" y="1097085"/>
                    <a:pt x="7825545" y="1413510"/>
                    <a:pt x="7435215" y="1413510"/>
                  </a:cubicBezTo>
                  <a:lnTo>
                    <a:pt x="0" y="141351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7" name="圆角矩形 4"/>
            <p:cNvSpPr/>
            <p:nvPr/>
          </p:nvSpPr>
          <p:spPr>
            <a:xfrm>
              <a:off x="1616592" y="3657600"/>
              <a:ext cx="8141970" cy="1413510"/>
            </a:xfrm>
            <a:custGeom>
              <a:avLst/>
              <a:gdLst>
                <a:gd name="connsiteX0" fmla="*/ 0 w 8848725"/>
                <a:gd name="connsiteY0" fmla="*/ 706755 h 1413510"/>
                <a:gd name="connsiteX1" fmla="*/ 706755 w 8848725"/>
                <a:gd name="connsiteY1" fmla="*/ 0 h 1413510"/>
                <a:gd name="connsiteX2" fmla="*/ 8141970 w 8848725"/>
                <a:gd name="connsiteY2" fmla="*/ 0 h 1413510"/>
                <a:gd name="connsiteX3" fmla="*/ 8848725 w 8848725"/>
                <a:gd name="connsiteY3" fmla="*/ 706755 h 1413510"/>
                <a:gd name="connsiteX4" fmla="*/ 8848725 w 8848725"/>
                <a:gd name="connsiteY4" fmla="*/ 706755 h 1413510"/>
                <a:gd name="connsiteX5" fmla="*/ 8141970 w 8848725"/>
                <a:gd name="connsiteY5" fmla="*/ 1413510 h 1413510"/>
                <a:gd name="connsiteX6" fmla="*/ 706755 w 8848725"/>
                <a:gd name="connsiteY6" fmla="*/ 1413510 h 1413510"/>
                <a:gd name="connsiteX7" fmla="*/ 0 w 8848725"/>
                <a:gd name="connsiteY7" fmla="*/ 706755 h 1413510"/>
                <a:gd name="connsiteX0-1" fmla="*/ 8141970 w 8848725"/>
                <a:gd name="connsiteY0-2" fmla="*/ 0 h 1413510"/>
                <a:gd name="connsiteX1-3" fmla="*/ 8848725 w 8848725"/>
                <a:gd name="connsiteY1-4" fmla="*/ 706755 h 1413510"/>
                <a:gd name="connsiteX2-5" fmla="*/ 8848725 w 8848725"/>
                <a:gd name="connsiteY2-6" fmla="*/ 706755 h 1413510"/>
                <a:gd name="connsiteX3-7" fmla="*/ 8141970 w 8848725"/>
                <a:gd name="connsiteY3-8" fmla="*/ 1413510 h 1413510"/>
                <a:gd name="connsiteX4-9" fmla="*/ 706755 w 8848725"/>
                <a:gd name="connsiteY4-10" fmla="*/ 1413510 h 1413510"/>
                <a:gd name="connsiteX5-11" fmla="*/ 0 w 8848725"/>
                <a:gd name="connsiteY5-12" fmla="*/ 706755 h 1413510"/>
                <a:gd name="connsiteX6-13" fmla="*/ 706755 w 8848725"/>
                <a:gd name="connsiteY6-14" fmla="*/ 0 h 1413510"/>
                <a:gd name="connsiteX7-15" fmla="*/ 8233410 w 8848725"/>
                <a:gd name="connsiteY7-16" fmla="*/ 91440 h 1413510"/>
                <a:gd name="connsiteX0-17" fmla="*/ 8141970 w 8848725"/>
                <a:gd name="connsiteY0-18" fmla="*/ 0 h 1413510"/>
                <a:gd name="connsiteX1-19" fmla="*/ 8848725 w 8848725"/>
                <a:gd name="connsiteY1-20" fmla="*/ 706755 h 1413510"/>
                <a:gd name="connsiteX2-21" fmla="*/ 8848725 w 8848725"/>
                <a:gd name="connsiteY2-22" fmla="*/ 706755 h 1413510"/>
                <a:gd name="connsiteX3-23" fmla="*/ 8141970 w 8848725"/>
                <a:gd name="connsiteY3-24" fmla="*/ 1413510 h 1413510"/>
                <a:gd name="connsiteX4-25" fmla="*/ 706755 w 8848725"/>
                <a:gd name="connsiteY4-26" fmla="*/ 1413510 h 1413510"/>
                <a:gd name="connsiteX5-27" fmla="*/ 0 w 8848725"/>
                <a:gd name="connsiteY5-28" fmla="*/ 706755 h 1413510"/>
                <a:gd name="connsiteX6-29" fmla="*/ 706755 w 8848725"/>
                <a:gd name="connsiteY6-30" fmla="*/ 0 h 1413510"/>
                <a:gd name="connsiteX0-31" fmla="*/ 8848725 w 8848725"/>
                <a:gd name="connsiteY0-32" fmla="*/ 706755 h 1413510"/>
                <a:gd name="connsiteX1-33" fmla="*/ 8848725 w 8848725"/>
                <a:gd name="connsiteY1-34" fmla="*/ 706755 h 1413510"/>
                <a:gd name="connsiteX2-35" fmla="*/ 8141970 w 8848725"/>
                <a:gd name="connsiteY2-36" fmla="*/ 1413510 h 1413510"/>
                <a:gd name="connsiteX3-37" fmla="*/ 706755 w 8848725"/>
                <a:gd name="connsiteY3-38" fmla="*/ 1413510 h 1413510"/>
                <a:gd name="connsiteX4-39" fmla="*/ 0 w 8848725"/>
                <a:gd name="connsiteY4-40" fmla="*/ 706755 h 1413510"/>
                <a:gd name="connsiteX5-41" fmla="*/ 706755 w 8848725"/>
                <a:gd name="connsiteY5-42" fmla="*/ 0 h 1413510"/>
                <a:gd name="connsiteX0-43" fmla="*/ 8848725 w 8848725"/>
                <a:gd name="connsiteY0-44" fmla="*/ 706755 h 1413510"/>
                <a:gd name="connsiteX1-45" fmla="*/ 8141970 w 8848725"/>
                <a:gd name="connsiteY1-46" fmla="*/ 1413510 h 1413510"/>
                <a:gd name="connsiteX2-47" fmla="*/ 706755 w 8848725"/>
                <a:gd name="connsiteY2-48" fmla="*/ 1413510 h 1413510"/>
                <a:gd name="connsiteX3-49" fmla="*/ 0 w 8848725"/>
                <a:gd name="connsiteY3-50" fmla="*/ 706755 h 1413510"/>
                <a:gd name="connsiteX4-51" fmla="*/ 706755 w 8848725"/>
                <a:gd name="connsiteY4-52" fmla="*/ 0 h 1413510"/>
                <a:gd name="connsiteX0-53" fmla="*/ 8141970 w 8141970"/>
                <a:gd name="connsiteY0-54" fmla="*/ 1413510 h 1413510"/>
                <a:gd name="connsiteX1-55" fmla="*/ 706755 w 8141970"/>
                <a:gd name="connsiteY1-56" fmla="*/ 1413510 h 1413510"/>
                <a:gd name="connsiteX2-57" fmla="*/ 0 w 8141970"/>
                <a:gd name="connsiteY2-58" fmla="*/ 706755 h 1413510"/>
                <a:gd name="connsiteX3-59" fmla="*/ 706755 w 8141970"/>
                <a:gd name="connsiteY3-60" fmla="*/ 0 h 1413510"/>
              </a:gdLst>
              <a:ahLst/>
              <a:cxnLst>
                <a:cxn ang="0">
                  <a:pos x="connsiteX0-1" y="connsiteY0-2"/>
                </a:cxn>
                <a:cxn ang="0">
                  <a:pos x="connsiteX1-3" y="connsiteY1-4"/>
                </a:cxn>
                <a:cxn ang="0">
                  <a:pos x="connsiteX2-5" y="connsiteY2-6"/>
                </a:cxn>
                <a:cxn ang="0">
                  <a:pos x="connsiteX3-7" y="connsiteY3-8"/>
                </a:cxn>
              </a:cxnLst>
              <a:rect l="l" t="t" r="r" b="b"/>
              <a:pathLst>
                <a:path w="8141970" h="1413510">
                  <a:moveTo>
                    <a:pt x="8141970" y="1413510"/>
                  </a:moveTo>
                  <a:lnTo>
                    <a:pt x="706755" y="1413510"/>
                  </a:lnTo>
                  <a:cubicBezTo>
                    <a:pt x="316425" y="1413510"/>
                    <a:pt x="0" y="1097085"/>
                    <a:pt x="0" y="706755"/>
                  </a:cubicBezTo>
                  <a:cubicBezTo>
                    <a:pt x="0" y="316425"/>
                    <a:pt x="316425" y="0"/>
                    <a:pt x="706755" y="0"/>
                  </a:cubicBez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8" name="等腰三角形 17"/>
            <p:cNvSpPr/>
            <p:nvPr/>
          </p:nvSpPr>
          <p:spPr>
            <a:xfrm rot="5400000">
              <a:off x="9641149" y="2142872"/>
              <a:ext cx="234826" cy="202436"/>
            </a:xfrm>
            <a:prstGeom prst="triangle">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9" name="等腰三角形 18"/>
            <p:cNvSpPr/>
            <p:nvPr/>
          </p:nvSpPr>
          <p:spPr>
            <a:xfrm rot="16200000" flipH="1">
              <a:off x="4612875" y="3556382"/>
              <a:ext cx="234826" cy="202436"/>
            </a:xfrm>
            <a:prstGeom prst="triangle">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0" name="等腰三角形 19"/>
            <p:cNvSpPr/>
            <p:nvPr/>
          </p:nvSpPr>
          <p:spPr>
            <a:xfrm rot="10800000" flipH="1">
              <a:off x="1503941" y="4270280"/>
              <a:ext cx="234826" cy="202436"/>
            </a:xfrm>
            <a:prstGeom prst="triangle">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sp>
        <p:nvSpPr>
          <p:cNvPr id="21" name="椭圆 20"/>
          <p:cNvSpPr/>
          <p:nvPr/>
        </p:nvSpPr>
        <p:spPr>
          <a:xfrm>
            <a:off x="4340380" y="1662803"/>
            <a:ext cx="798869" cy="798869"/>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2" name="椭圆 21"/>
          <p:cNvSpPr/>
          <p:nvPr/>
        </p:nvSpPr>
        <p:spPr>
          <a:xfrm>
            <a:off x="7045410" y="1662803"/>
            <a:ext cx="798869" cy="798869"/>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3" name="椭圆 22"/>
          <p:cNvSpPr/>
          <p:nvPr/>
        </p:nvSpPr>
        <p:spPr>
          <a:xfrm>
            <a:off x="4340380" y="4487302"/>
            <a:ext cx="798869" cy="798869"/>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4" name="椭圆 23"/>
          <p:cNvSpPr/>
          <p:nvPr/>
        </p:nvSpPr>
        <p:spPr>
          <a:xfrm>
            <a:off x="6761324" y="4487302"/>
            <a:ext cx="798869" cy="798869"/>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5" name="椭圆 24"/>
          <p:cNvSpPr/>
          <p:nvPr/>
        </p:nvSpPr>
        <p:spPr>
          <a:xfrm>
            <a:off x="2323348" y="3064532"/>
            <a:ext cx="798869" cy="798869"/>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6" name="椭圆 25"/>
          <p:cNvSpPr/>
          <p:nvPr/>
        </p:nvSpPr>
        <p:spPr>
          <a:xfrm>
            <a:off x="5673270" y="3064532"/>
            <a:ext cx="798869" cy="798869"/>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7" name="椭圆 26"/>
          <p:cNvSpPr/>
          <p:nvPr/>
        </p:nvSpPr>
        <p:spPr>
          <a:xfrm>
            <a:off x="9425086" y="3064532"/>
            <a:ext cx="798869" cy="798869"/>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nvGrpSpPr>
          <p:cNvPr id="28" name="组合 27"/>
          <p:cNvGrpSpPr/>
          <p:nvPr/>
        </p:nvGrpSpPr>
        <p:grpSpPr>
          <a:xfrm>
            <a:off x="942053" y="1850946"/>
            <a:ext cx="1488928" cy="434386"/>
            <a:chOff x="942053" y="2024039"/>
            <a:chExt cx="1488928" cy="434386"/>
          </a:xfrm>
        </p:grpSpPr>
        <p:sp>
          <p:nvSpPr>
            <p:cNvPr id="29" name="圆角矩形 28"/>
            <p:cNvSpPr/>
            <p:nvPr/>
          </p:nvSpPr>
          <p:spPr>
            <a:xfrm>
              <a:off x="942053" y="2024039"/>
              <a:ext cx="1488928" cy="434386"/>
            </a:xfrm>
            <a:prstGeom prst="roundRect">
              <a:avLst>
                <a:gd name="adj" fmla="val 50000"/>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30" name="文本框 24"/>
            <p:cNvSpPr txBox="1"/>
            <p:nvPr/>
          </p:nvSpPr>
          <p:spPr>
            <a:xfrm>
              <a:off x="1284042" y="2033539"/>
              <a:ext cx="804950" cy="400110"/>
            </a:xfrm>
            <a:prstGeom prst="rect">
              <a:avLst/>
            </a:prstGeom>
            <a:noFill/>
          </p:spPr>
          <p:txBody>
            <a:bodyPr wrap="square" rtlCol="0">
              <a:spAutoFit/>
            </a:bodyPr>
            <a:lstStyle/>
            <a:p>
              <a:pPr algn="ctr"/>
              <a:r>
                <a:rPr lang="en-US" altLang="zh-CN" sz="2000" dirty="0" smtClean="0">
                  <a:solidFill>
                    <a:schemeClr val="bg1"/>
                  </a:solidFill>
                  <a:latin typeface="inpin heiti" charset="-122"/>
                  <a:ea typeface="inpin heiti" charset="-122"/>
                </a:rPr>
                <a:t>Start</a:t>
              </a:r>
              <a:endParaRPr lang="zh-CN" altLang="en-US" sz="2000" dirty="0">
                <a:solidFill>
                  <a:schemeClr val="bg1"/>
                </a:solidFill>
                <a:latin typeface="inpin heiti" charset="-122"/>
                <a:ea typeface="inpin heiti" charset="-122"/>
              </a:endParaRPr>
            </a:p>
          </p:txBody>
        </p:sp>
      </p:grpSp>
      <p:grpSp>
        <p:nvGrpSpPr>
          <p:cNvPr id="31" name="组合 30"/>
          <p:cNvGrpSpPr/>
          <p:nvPr/>
        </p:nvGrpSpPr>
        <p:grpSpPr>
          <a:xfrm>
            <a:off x="9761020" y="4669543"/>
            <a:ext cx="1488928" cy="434386"/>
            <a:chOff x="9761020" y="4842636"/>
            <a:chExt cx="1488928" cy="434386"/>
          </a:xfrm>
        </p:grpSpPr>
        <p:sp>
          <p:nvSpPr>
            <p:cNvPr id="32" name="圆角矩形 31"/>
            <p:cNvSpPr/>
            <p:nvPr/>
          </p:nvSpPr>
          <p:spPr>
            <a:xfrm>
              <a:off x="9761020" y="4842636"/>
              <a:ext cx="1488928" cy="434386"/>
            </a:xfrm>
            <a:prstGeom prst="roundRect">
              <a:avLst>
                <a:gd name="adj" fmla="val 50000"/>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33" name="文本框 27"/>
            <p:cNvSpPr txBox="1"/>
            <p:nvPr/>
          </p:nvSpPr>
          <p:spPr>
            <a:xfrm>
              <a:off x="10007687" y="4859774"/>
              <a:ext cx="995594" cy="400110"/>
            </a:xfrm>
            <a:prstGeom prst="rect">
              <a:avLst/>
            </a:prstGeom>
            <a:noFill/>
          </p:spPr>
          <p:txBody>
            <a:bodyPr wrap="square" rtlCol="0">
              <a:spAutoFit/>
            </a:bodyPr>
            <a:lstStyle/>
            <a:p>
              <a:pPr algn="ctr"/>
              <a:r>
                <a:rPr lang="en-US" altLang="zh-CN" sz="2000" dirty="0" smtClean="0">
                  <a:solidFill>
                    <a:schemeClr val="bg1"/>
                  </a:solidFill>
                  <a:latin typeface="inpin heiti" charset="-122"/>
                  <a:ea typeface="inpin heiti" charset="-122"/>
                </a:rPr>
                <a:t>Finish</a:t>
              </a:r>
              <a:endParaRPr lang="zh-CN" altLang="en-US" sz="2000" dirty="0">
                <a:solidFill>
                  <a:schemeClr val="bg1"/>
                </a:solidFill>
                <a:latin typeface="inpin heiti" charset="-122"/>
                <a:ea typeface="inpin heiti" charset="-122"/>
              </a:endParaRPr>
            </a:p>
          </p:txBody>
        </p:sp>
      </p:grpSp>
      <p:sp>
        <p:nvSpPr>
          <p:cNvPr id="34" name="文本框 28"/>
          <p:cNvSpPr txBox="1"/>
          <p:nvPr/>
        </p:nvSpPr>
        <p:spPr bwMode="auto">
          <a:xfrm>
            <a:off x="3462291" y="2481141"/>
            <a:ext cx="2321264" cy="752514"/>
          </a:xfrm>
          <a:prstGeom prst="rect">
            <a:avLst/>
          </a:prstGeom>
          <a:noFill/>
        </p:spPr>
        <p:txBody>
          <a:bodyPr wrap="square">
            <a:spAutoFit/>
          </a:bodyPr>
          <a:lstStyle/>
          <a:p>
            <a:pPr algn="ctr">
              <a:lnSpc>
                <a:spcPct val="130000"/>
              </a:lnSpc>
            </a:pPr>
            <a:r>
              <a:rPr lang="zh-CN" altLang="en-US" sz="1100" dirty="0" smtClean="0">
                <a:solidFill>
                  <a:schemeClr val="bg1"/>
                </a:solidFill>
                <a:latin typeface="inpin heiti" charset="-122"/>
                <a:ea typeface="inpin heiti" charset="-122"/>
                <a:sym typeface="+mn-lt"/>
              </a:rPr>
              <a:t>整理企业产品资料，协助企业处理营销图片及文本，确定主要产品关键词，建立平台企业主页面</a:t>
            </a:r>
            <a:endParaRPr lang="zh-CN" altLang="en-US" sz="1100" dirty="0">
              <a:solidFill>
                <a:schemeClr val="bg1"/>
              </a:solidFill>
              <a:latin typeface="inpin heiti" charset="-122"/>
              <a:ea typeface="inpin heiti" charset="-122"/>
              <a:sym typeface="+mn-lt"/>
            </a:endParaRPr>
          </a:p>
        </p:txBody>
      </p:sp>
      <p:sp>
        <p:nvSpPr>
          <p:cNvPr id="35" name="文本框 29"/>
          <p:cNvSpPr txBox="1"/>
          <p:nvPr/>
        </p:nvSpPr>
        <p:spPr bwMode="auto">
          <a:xfrm>
            <a:off x="6356784" y="2486365"/>
            <a:ext cx="2458739" cy="752514"/>
          </a:xfrm>
          <a:prstGeom prst="rect">
            <a:avLst/>
          </a:prstGeom>
          <a:noFill/>
        </p:spPr>
        <p:txBody>
          <a:bodyPr wrap="square">
            <a:spAutoFit/>
          </a:bodyPr>
          <a:lstStyle/>
          <a:p>
            <a:pPr algn="ctr">
              <a:lnSpc>
                <a:spcPct val="130000"/>
              </a:lnSpc>
            </a:pPr>
            <a:r>
              <a:rPr lang="zh-CN" altLang="en-US" sz="1100" dirty="0" smtClean="0">
                <a:solidFill>
                  <a:schemeClr val="bg1"/>
                </a:solidFill>
                <a:latin typeface="inpin heiti" charset="-122"/>
                <a:ea typeface="inpin heiti" charset="-122"/>
                <a:sym typeface="+mn-lt"/>
              </a:rPr>
              <a:t>根据企业类型及产品特色，，在建站的同时做好</a:t>
            </a:r>
            <a:r>
              <a:rPr lang="en-US" altLang="zh-CN" sz="1100" dirty="0" smtClean="0">
                <a:solidFill>
                  <a:schemeClr val="bg1"/>
                </a:solidFill>
                <a:latin typeface="inpin heiti" charset="-122"/>
                <a:ea typeface="inpin heiti" charset="-122"/>
                <a:sym typeface="+mn-lt"/>
              </a:rPr>
              <a:t>SEO</a:t>
            </a:r>
            <a:r>
              <a:rPr lang="zh-CN" altLang="en-US" sz="1100" dirty="0" smtClean="0">
                <a:solidFill>
                  <a:schemeClr val="bg1"/>
                </a:solidFill>
                <a:latin typeface="inpin heiti" charset="-122"/>
                <a:ea typeface="inpin heiti" charset="-122"/>
                <a:sym typeface="+mn-lt"/>
              </a:rPr>
              <a:t>关键词优化，制定关键词营销及投放策略</a:t>
            </a:r>
            <a:endParaRPr lang="zh-CN" altLang="en-US" sz="1100" dirty="0">
              <a:solidFill>
                <a:schemeClr val="bg1"/>
              </a:solidFill>
              <a:latin typeface="inpin heiti" charset="-122"/>
              <a:ea typeface="inpin heiti" charset="-122"/>
              <a:sym typeface="+mn-lt"/>
            </a:endParaRPr>
          </a:p>
        </p:txBody>
      </p:sp>
      <p:sp>
        <p:nvSpPr>
          <p:cNvPr id="36" name="文本框 30"/>
          <p:cNvSpPr txBox="1"/>
          <p:nvPr/>
        </p:nvSpPr>
        <p:spPr bwMode="auto">
          <a:xfrm>
            <a:off x="3585214" y="5343418"/>
            <a:ext cx="2309200" cy="972574"/>
          </a:xfrm>
          <a:prstGeom prst="rect">
            <a:avLst/>
          </a:prstGeom>
          <a:noFill/>
        </p:spPr>
        <p:txBody>
          <a:bodyPr wrap="square">
            <a:spAutoFit/>
          </a:bodyPr>
          <a:lstStyle/>
          <a:p>
            <a:pPr algn="ctr">
              <a:lnSpc>
                <a:spcPct val="130000"/>
              </a:lnSpc>
            </a:pPr>
            <a:r>
              <a:rPr lang="zh-CN" altLang="en-US" sz="1100" dirty="0" smtClean="0">
                <a:solidFill>
                  <a:schemeClr val="bg1"/>
                </a:solidFill>
                <a:latin typeface="inpin heiti" charset="-122"/>
                <a:ea typeface="inpin heiti" charset="-122"/>
                <a:sym typeface="+mn-lt"/>
              </a:rPr>
              <a:t>将有效贸易询盘信息第一时间发送至企业，并可协助企业做好贸易磋商工作，不错过任何机会，增加询盘转化能力</a:t>
            </a:r>
            <a:endParaRPr lang="zh-CN" altLang="en-US" sz="1100" dirty="0">
              <a:solidFill>
                <a:schemeClr val="bg1"/>
              </a:solidFill>
              <a:latin typeface="inpin heiti" charset="-122"/>
              <a:ea typeface="inpin heiti" charset="-122"/>
              <a:sym typeface="+mn-lt"/>
            </a:endParaRPr>
          </a:p>
        </p:txBody>
      </p:sp>
      <p:sp>
        <p:nvSpPr>
          <p:cNvPr id="37" name="文本框 31"/>
          <p:cNvSpPr txBox="1"/>
          <p:nvPr/>
        </p:nvSpPr>
        <p:spPr bwMode="auto">
          <a:xfrm>
            <a:off x="6196989" y="5396684"/>
            <a:ext cx="2068122" cy="511037"/>
          </a:xfrm>
          <a:prstGeom prst="rect">
            <a:avLst/>
          </a:prstGeom>
          <a:noFill/>
        </p:spPr>
        <p:txBody>
          <a:bodyPr wrap="square">
            <a:spAutoFit/>
          </a:bodyPr>
          <a:lstStyle/>
          <a:p>
            <a:pPr algn="ctr">
              <a:lnSpc>
                <a:spcPct val="130000"/>
              </a:lnSpc>
            </a:pPr>
            <a:r>
              <a:rPr lang="zh-CN" altLang="en-US" sz="1100" dirty="0" smtClean="0">
                <a:solidFill>
                  <a:schemeClr val="bg1"/>
                </a:solidFill>
                <a:latin typeface="inpin heiti" charset="-122"/>
                <a:ea typeface="inpin heiti" charset="-122"/>
                <a:sym typeface="+mn-lt"/>
              </a:rPr>
              <a:t>为企业实现增加新订单，新业绩的最终目标</a:t>
            </a:r>
            <a:endParaRPr lang="zh-CN" altLang="en-US" sz="1100" dirty="0">
              <a:solidFill>
                <a:schemeClr val="bg1"/>
              </a:solidFill>
              <a:latin typeface="inpin heiti" charset="-122"/>
              <a:ea typeface="inpin heiti" charset="-122"/>
              <a:sym typeface="+mn-lt"/>
            </a:endParaRPr>
          </a:p>
        </p:txBody>
      </p:sp>
      <p:sp>
        <p:nvSpPr>
          <p:cNvPr id="38" name="文本框 32"/>
          <p:cNvSpPr txBox="1"/>
          <p:nvPr/>
        </p:nvSpPr>
        <p:spPr bwMode="auto">
          <a:xfrm>
            <a:off x="4947163" y="3871948"/>
            <a:ext cx="2211024" cy="752514"/>
          </a:xfrm>
          <a:prstGeom prst="rect">
            <a:avLst/>
          </a:prstGeom>
          <a:noFill/>
        </p:spPr>
        <p:txBody>
          <a:bodyPr wrap="square">
            <a:spAutoFit/>
          </a:bodyPr>
          <a:lstStyle/>
          <a:p>
            <a:pPr algn="ctr">
              <a:lnSpc>
                <a:spcPct val="130000"/>
              </a:lnSpc>
            </a:pPr>
            <a:r>
              <a:rPr lang="zh-CN" altLang="en-US" sz="1100" dirty="0" smtClean="0">
                <a:solidFill>
                  <a:schemeClr val="bg1"/>
                </a:solidFill>
                <a:latin typeface="inpin heiti" charset="-122"/>
                <a:ea typeface="inpin heiti" charset="-122"/>
                <a:sym typeface="+mn-lt"/>
              </a:rPr>
              <a:t>通过</a:t>
            </a:r>
            <a:r>
              <a:rPr lang="en-US" altLang="zh-CN" sz="1100" dirty="0" smtClean="0">
                <a:solidFill>
                  <a:schemeClr val="bg1"/>
                </a:solidFill>
                <a:latin typeface="inpin heiti" charset="-122"/>
                <a:ea typeface="inpin heiti" charset="-122"/>
                <a:sym typeface="+mn-lt"/>
              </a:rPr>
              <a:t>Google Ads</a:t>
            </a:r>
            <a:r>
              <a:rPr lang="zh-CN" altLang="en-US" sz="1100" dirty="0" smtClean="0">
                <a:solidFill>
                  <a:schemeClr val="bg1"/>
                </a:solidFill>
                <a:latin typeface="inpin heiti" charset="-122"/>
                <a:ea typeface="inpin heiti" charset="-122"/>
                <a:sym typeface="+mn-lt"/>
              </a:rPr>
              <a:t>付费竞价搜索结果及</a:t>
            </a:r>
            <a:r>
              <a:rPr lang="en-US" altLang="zh-CN" sz="1100" dirty="0" smtClean="0">
                <a:solidFill>
                  <a:schemeClr val="bg1"/>
                </a:solidFill>
                <a:latin typeface="inpin heiti" charset="-122"/>
                <a:ea typeface="inpin heiti" charset="-122"/>
                <a:sym typeface="+mn-lt"/>
              </a:rPr>
              <a:t>SEO</a:t>
            </a:r>
            <a:r>
              <a:rPr lang="zh-CN" altLang="en-US" sz="1100" dirty="0" smtClean="0">
                <a:solidFill>
                  <a:schemeClr val="bg1"/>
                </a:solidFill>
                <a:latin typeface="inpin heiti" charset="-122"/>
                <a:ea typeface="inpin heiti" charset="-122"/>
                <a:sym typeface="+mn-lt"/>
              </a:rPr>
              <a:t>优化搜索抓取，使营销平台实现找的到、进得来。</a:t>
            </a:r>
            <a:endParaRPr lang="zh-CN" altLang="en-US" sz="1100" dirty="0">
              <a:solidFill>
                <a:schemeClr val="bg1"/>
              </a:solidFill>
              <a:latin typeface="inpin heiti" charset="-122"/>
              <a:ea typeface="inpin heiti" charset="-122"/>
              <a:sym typeface="+mn-lt"/>
            </a:endParaRPr>
          </a:p>
        </p:txBody>
      </p:sp>
      <p:sp>
        <p:nvSpPr>
          <p:cNvPr id="39" name="文本框 33"/>
          <p:cNvSpPr txBox="1"/>
          <p:nvPr/>
        </p:nvSpPr>
        <p:spPr bwMode="auto">
          <a:xfrm>
            <a:off x="8716880" y="3898581"/>
            <a:ext cx="2215280" cy="752514"/>
          </a:xfrm>
          <a:prstGeom prst="rect">
            <a:avLst/>
          </a:prstGeom>
          <a:noFill/>
        </p:spPr>
        <p:txBody>
          <a:bodyPr wrap="square">
            <a:spAutoFit/>
          </a:bodyPr>
          <a:lstStyle/>
          <a:p>
            <a:pPr algn="ctr">
              <a:lnSpc>
                <a:spcPct val="130000"/>
              </a:lnSpc>
            </a:pPr>
            <a:r>
              <a:rPr lang="zh-CN" altLang="en-US" sz="1100" dirty="0" smtClean="0">
                <a:solidFill>
                  <a:schemeClr val="bg1"/>
                </a:solidFill>
                <a:latin typeface="inpin heiti" charset="-122"/>
                <a:ea typeface="inpin heiti" charset="-122"/>
                <a:sym typeface="+mn-lt"/>
              </a:rPr>
              <a:t>为企业拍摄制作</a:t>
            </a:r>
            <a:r>
              <a:rPr lang="en-US" altLang="zh-CN" sz="1100" dirty="0" smtClean="0">
                <a:solidFill>
                  <a:schemeClr val="bg1"/>
                </a:solidFill>
                <a:latin typeface="inpin heiti" charset="-122"/>
                <a:ea typeface="inpin heiti" charset="-122"/>
                <a:sym typeface="+mn-lt"/>
              </a:rPr>
              <a:t>VR</a:t>
            </a:r>
            <a:r>
              <a:rPr lang="zh-CN" altLang="en-US" sz="1100" dirty="0" smtClean="0">
                <a:solidFill>
                  <a:schemeClr val="bg1"/>
                </a:solidFill>
                <a:latin typeface="inpin heiti" charset="-122"/>
                <a:ea typeface="inpin heiti" charset="-122"/>
                <a:sym typeface="+mn-lt"/>
              </a:rPr>
              <a:t>、</a:t>
            </a:r>
            <a:r>
              <a:rPr lang="en-US" altLang="zh-CN" sz="1100" dirty="0" smtClean="0">
                <a:solidFill>
                  <a:schemeClr val="bg1"/>
                </a:solidFill>
                <a:latin typeface="inpin heiti" charset="-122"/>
                <a:ea typeface="inpin heiti" charset="-122"/>
                <a:sym typeface="+mn-lt"/>
              </a:rPr>
              <a:t>WEB3D</a:t>
            </a:r>
            <a:r>
              <a:rPr lang="zh-CN" altLang="en-US" sz="1100" dirty="0" smtClean="0">
                <a:solidFill>
                  <a:schemeClr val="bg1"/>
                </a:solidFill>
                <a:latin typeface="inpin heiti" charset="-122"/>
                <a:ea typeface="inpin heiti" charset="-122"/>
                <a:sym typeface="+mn-lt"/>
              </a:rPr>
              <a:t>等数字化展示效果，进一步完善平台企业页面图片及文本</a:t>
            </a:r>
            <a:endParaRPr lang="zh-CN" altLang="en-US" sz="1100" dirty="0">
              <a:solidFill>
                <a:schemeClr val="bg1"/>
              </a:solidFill>
              <a:latin typeface="inpin heiti" charset="-122"/>
              <a:ea typeface="inpin heiti" charset="-122"/>
              <a:sym typeface="+mn-lt"/>
            </a:endParaRPr>
          </a:p>
        </p:txBody>
      </p:sp>
      <p:sp>
        <p:nvSpPr>
          <p:cNvPr id="40" name="文本框 34"/>
          <p:cNvSpPr txBox="1"/>
          <p:nvPr/>
        </p:nvSpPr>
        <p:spPr bwMode="auto">
          <a:xfrm>
            <a:off x="1746041" y="3889703"/>
            <a:ext cx="1971236" cy="752514"/>
          </a:xfrm>
          <a:prstGeom prst="rect">
            <a:avLst/>
          </a:prstGeom>
          <a:noFill/>
        </p:spPr>
        <p:txBody>
          <a:bodyPr wrap="square">
            <a:spAutoFit/>
          </a:bodyPr>
          <a:lstStyle/>
          <a:p>
            <a:pPr algn="ctr">
              <a:lnSpc>
                <a:spcPct val="130000"/>
              </a:lnSpc>
            </a:pPr>
            <a:r>
              <a:rPr lang="zh-CN" altLang="en-US" sz="1100" dirty="0" smtClean="0">
                <a:solidFill>
                  <a:schemeClr val="bg1"/>
                </a:solidFill>
                <a:latin typeface="inpin heiti" charset="-122"/>
                <a:ea typeface="inpin heiti" charset="-122"/>
                <a:sym typeface="+mn-lt"/>
              </a:rPr>
              <a:t>客服管理，专业客服对接访问者，实时解决初步询盘问题，过滤无效信息</a:t>
            </a:r>
            <a:endParaRPr lang="zh-CN" altLang="en-US" sz="1100" dirty="0">
              <a:solidFill>
                <a:schemeClr val="bg1"/>
              </a:solidFill>
              <a:latin typeface="inpin heiti" charset="-122"/>
              <a:ea typeface="inpin heiti" charset="-122"/>
              <a:sym typeface="+mn-lt"/>
            </a:endParaRPr>
          </a:p>
        </p:txBody>
      </p:sp>
      <p:sp>
        <p:nvSpPr>
          <p:cNvPr id="41" name="Freeform 40"/>
          <p:cNvSpPr/>
          <p:nvPr/>
        </p:nvSpPr>
        <p:spPr bwMode="auto">
          <a:xfrm>
            <a:off x="6976496" y="4722993"/>
            <a:ext cx="361699" cy="327485"/>
          </a:xfrm>
          <a:custGeom>
            <a:avLst/>
            <a:gdLst>
              <a:gd name="T0" fmla="*/ 161 w 188"/>
              <a:gd name="T1" fmla="*/ 58 h 170"/>
              <a:gd name="T2" fmla="*/ 147 w 188"/>
              <a:gd name="T3" fmla="*/ 51 h 170"/>
              <a:gd name="T4" fmla="*/ 142 w 188"/>
              <a:gd name="T5" fmla="*/ 54 h 170"/>
              <a:gd name="T6" fmla="*/ 149 w 188"/>
              <a:gd name="T7" fmla="*/ 85 h 170"/>
              <a:gd name="T8" fmla="*/ 85 w 188"/>
              <a:gd name="T9" fmla="*/ 149 h 170"/>
              <a:gd name="T10" fmla="*/ 21 w 188"/>
              <a:gd name="T11" fmla="*/ 85 h 170"/>
              <a:gd name="T12" fmla="*/ 85 w 188"/>
              <a:gd name="T13" fmla="*/ 21 h 170"/>
              <a:gd name="T14" fmla="*/ 135 w 188"/>
              <a:gd name="T15" fmla="*/ 45 h 170"/>
              <a:gd name="T16" fmla="*/ 125 w 188"/>
              <a:gd name="T17" fmla="*/ 51 h 170"/>
              <a:gd name="T18" fmla="*/ 85 w 188"/>
              <a:gd name="T19" fmla="*/ 33 h 170"/>
              <a:gd name="T20" fmla="*/ 33 w 188"/>
              <a:gd name="T21" fmla="*/ 85 h 170"/>
              <a:gd name="T22" fmla="*/ 85 w 188"/>
              <a:gd name="T23" fmla="*/ 137 h 170"/>
              <a:gd name="T24" fmla="*/ 138 w 188"/>
              <a:gd name="T25" fmla="*/ 85 h 170"/>
              <a:gd name="T26" fmla="*/ 132 w 188"/>
              <a:gd name="T27" fmla="*/ 61 h 170"/>
              <a:gd name="T28" fmla="*/ 115 w 188"/>
              <a:gd name="T29" fmla="*/ 72 h 170"/>
              <a:gd name="T30" fmla="*/ 118 w 188"/>
              <a:gd name="T31" fmla="*/ 85 h 170"/>
              <a:gd name="T32" fmla="*/ 85 w 188"/>
              <a:gd name="T33" fmla="*/ 118 h 170"/>
              <a:gd name="T34" fmla="*/ 53 w 188"/>
              <a:gd name="T35" fmla="*/ 85 h 170"/>
              <a:gd name="T36" fmla="*/ 85 w 188"/>
              <a:gd name="T37" fmla="*/ 52 h 170"/>
              <a:gd name="T38" fmla="*/ 109 w 188"/>
              <a:gd name="T39" fmla="*/ 62 h 170"/>
              <a:gd name="T40" fmla="*/ 97 w 188"/>
              <a:gd name="T41" fmla="*/ 70 h 170"/>
              <a:gd name="T42" fmla="*/ 85 w 188"/>
              <a:gd name="T43" fmla="*/ 65 h 170"/>
              <a:gd name="T44" fmla="*/ 65 w 188"/>
              <a:gd name="T45" fmla="*/ 85 h 170"/>
              <a:gd name="T46" fmla="*/ 85 w 188"/>
              <a:gd name="T47" fmla="*/ 105 h 170"/>
              <a:gd name="T48" fmla="*/ 105 w 188"/>
              <a:gd name="T49" fmla="*/ 85 h 170"/>
              <a:gd name="T50" fmla="*/ 104 w 188"/>
              <a:gd name="T51" fmla="*/ 79 h 170"/>
              <a:gd name="T52" fmla="*/ 88 w 188"/>
              <a:gd name="T53" fmla="*/ 89 h 170"/>
              <a:gd name="T54" fmla="*/ 86 w 188"/>
              <a:gd name="T55" fmla="*/ 86 h 170"/>
              <a:gd name="T56" fmla="*/ 148 w 188"/>
              <a:gd name="T57" fmla="*/ 45 h 170"/>
              <a:gd name="T58" fmla="*/ 163 w 188"/>
              <a:gd name="T59" fmla="*/ 52 h 170"/>
              <a:gd name="T60" fmla="*/ 188 w 188"/>
              <a:gd name="T61" fmla="*/ 36 h 170"/>
              <a:gd name="T62" fmla="*/ 173 w 188"/>
              <a:gd name="T63" fmla="*/ 29 h 170"/>
              <a:gd name="T64" fmla="*/ 177 w 188"/>
              <a:gd name="T65" fmla="*/ 26 h 170"/>
              <a:gd name="T66" fmla="*/ 173 w 188"/>
              <a:gd name="T67" fmla="*/ 20 h 170"/>
              <a:gd name="T68" fmla="*/ 169 w 188"/>
              <a:gd name="T69" fmla="*/ 23 h 170"/>
              <a:gd name="T70" fmla="*/ 169 w 188"/>
              <a:gd name="T71" fmla="*/ 6 h 170"/>
              <a:gd name="T72" fmla="*/ 144 w 188"/>
              <a:gd name="T73" fmla="*/ 22 h 170"/>
              <a:gd name="T74" fmla="*/ 144 w 188"/>
              <a:gd name="T75" fmla="*/ 39 h 170"/>
              <a:gd name="T76" fmla="*/ 139 w 188"/>
              <a:gd name="T77" fmla="*/ 42 h 170"/>
              <a:gd name="T78" fmla="*/ 139 w 188"/>
              <a:gd name="T79" fmla="*/ 24 h 170"/>
              <a:gd name="T80" fmla="*/ 141 w 188"/>
              <a:gd name="T81" fmla="*/ 22 h 170"/>
              <a:gd name="T82" fmla="*/ 85 w 188"/>
              <a:gd name="T83" fmla="*/ 0 h 170"/>
              <a:gd name="T84" fmla="*/ 0 w 188"/>
              <a:gd name="T85" fmla="*/ 85 h 170"/>
              <a:gd name="T86" fmla="*/ 85 w 188"/>
              <a:gd name="T87" fmla="*/ 170 h 170"/>
              <a:gd name="T88" fmla="*/ 170 w 188"/>
              <a:gd name="T89" fmla="*/ 85 h 170"/>
              <a:gd name="T90" fmla="*/ 165 w 188"/>
              <a:gd name="T91" fmla="*/ 55 h 170"/>
              <a:gd name="T92" fmla="*/ 161 w 188"/>
              <a:gd name="T93"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70">
                <a:moveTo>
                  <a:pt x="161" y="58"/>
                </a:moveTo>
                <a:cubicBezTo>
                  <a:pt x="147" y="51"/>
                  <a:pt x="147" y="51"/>
                  <a:pt x="147" y="51"/>
                </a:cubicBezTo>
                <a:cubicBezTo>
                  <a:pt x="142" y="54"/>
                  <a:pt x="142" y="54"/>
                  <a:pt x="142" y="54"/>
                </a:cubicBezTo>
                <a:cubicBezTo>
                  <a:pt x="147" y="64"/>
                  <a:pt x="149" y="74"/>
                  <a:pt x="149" y="85"/>
                </a:cubicBezTo>
                <a:cubicBezTo>
                  <a:pt x="149" y="120"/>
                  <a:pt x="121" y="149"/>
                  <a:pt x="85" y="149"/>
                </a:cubicBezTo>
                <a:cubicBezTo>
                  <a:pt x="50" y="149"/>
                  <a:pt x="21" y="120"/>
                  <a:pt x="21" y="85"/>
                </a:cubicBezTo>
                <a:cubicBezTo>
                  <a:pt x="21" y="50"/>
                  <a:pt x="50" y="21"/>
                  <a:pt x="85" y="21"/>
                </a:cubicBezTo>
                <a:cubicBezTo>
                  <a:pt x="105" y="21"/>
                  <a:pt x="123" y="30"/>
                  <a:pt x="135" y="45"/>
                </a:cubicBezTo>
                <a:cubicBezTo>
                  <a:pt x="125" y="51"/>
                  <a:pt x="125" y="51"/>
                  <a:pt x="125" y="51"/>
                </a:cubicBezTo>
                <a:cubicBezTo>
                  <a:pt x="116" y="40"/>
                  <a:pt x="101" y="33"/>
                  <a:pt x="85" y="33"/>
                </a:cubicBezTo>
                <a:cubicBezTo>
                  <a:pt x="56" y="33"/>
                  <a:pt x="33" y="56"/>
                  <a:pt x="33" y="85"/>
                </a:cubicBezTo>
                <a:cubicBezTo>
                  <a:pt x="33" y="114"/>
                  <a:pt x="56" y="137"/>
                  <a:pt x="85" y="137"/>
                </a:cubicBezTo>
                <a:cubicBezTo>
                  <a:pt x="114" y="137"/>
                  <a:pt x="138" y="114"/>
                  <a:pt x="138" y="85"/>
                </a:cubicBezTo>
                <a:cubicBezTo>
                  <a:pt x="138" y="76"/>
                  <a:pt x="135" y="68"/>
                  <a:pt x="132" y="61"/>
                </a:cubicBezTo>
                <a:cubicBezTo>
                  <a:pt x="115" y="72"/>
                  <a:pt x="115" y="72"/>
                  <a:pt x="115" y="72"/>
                </a:cubicBezTo>
                <a:cubicBezTo>
                  <a:pt x="117" y="76"/>
                  <a:pt x="118" y="80"/>
                  <a:pt x="118" y="85"/>
                </a:cubicBezTo>
                <a:cubicBezTo>
                  <a:pt x="118" y="103"/>
                  <a:pt x="103" y="118"/>
                  <a:pt x="85" y="118"/>
                </a:cubicBezTo>
                <a:cubicBezTo>
                  <a:pt x="67" y="118"/>
                  <a:pt x="53" y="103"/>
                  <a:pt x="53" y="85"/>
                </a:cubicBezTo>
                <a:cubicBezTo>
                  <a:pt x="53" y="67"/>
                  <a:pt x="67" y="52"/>
                  <a:pt x="85" y="52"/>
                </a:cubicBezTo>
                <a:cubicBezTo>
                  <a:pt x="94" y="52"/>
                  <a:pt x="103" y="56"/>
                  <a:pt x="109" y="62"/>
                </a:cubicBezTo>
                <a:cubicBezTo>
                  <a:pt x="97" y="70"/>
                  <a:pt x="97" y="70"/>
                  <a:pt x="97" y="70"/>
                </a:cubicBezTo>
                <a:cubicBezTo>
                  <a:pt x="94" y="67"/>
                  <a:pt x="90" y="65"/>
                  <a:pt x="85" y="65"/>
                </a:cubicBezTo>
                <a:cubicBezTo>
                  <a:pt x="74" y="65"/>
                  <a:pt x="65" y="74"/>
                  <a:pt x="65" y="85"/>
                </a:cubicBezTo>
                <a:cubicBezTo>
                  <a:pt x="65" y="96"/>
                  <a:pt x="74" y="105"/>
                  <a:pt x="85" y="105"/>
                </a:cubicBezTo>
                <a:cubicBezTo>
                  <a:pt x="96" y="105"/>
                  <a:pt x="105" y="96"/>
                  <a:pt x="105" y="85"/>
                </a:cubicBezTo>
                <a:cubicBezTo>
                  <a:pt x="105" y="83"/>
                  <a:pt x="105" y="81"/>
                  <a:pt x="104" y="79"/>
                </a:cubicBezTo>
                <a:cubicBezTo>
                  <a:pt x="88" y="89"/>
                  <a:pt x="88" y="89"/>
                  <a:pt x="88" y="89"/>
                </a:cubicBezTo>
                <a:cubicBezTo>
                  <a:pt x="86" y="86"/>
                  <a:pt x="86" y="86"/>
                  <a:pt x="86" y="86"/>
                </a:cubicBezTo>
                <a:cubicBezTo>
                  <a:pt x="148" y="45"/>
                  <a:pt x="148" y="45"/>
                  <a:pt x="148" y="45"/>
                </a:cubicBezTo>
                <a:cubicBezTo>
                  <a:pt x="163" y="52"/>
                  <a:pt x="163" y="52"/>
                  <a:pt x="163" y="52"/>
                </a:cubicBezTo>
                <a:cubicBezTo>
                  <a:pt x="188" y="36"/>
                  <a:pt x="188" y="36"/>
                  <a:pt x="188" y="36"/>
                </a:cubicBezTo>
                <a:cubicBezTo>
                  <a:pt x="173" y="29"/>
                  <a:pt x="173" y="29"/>
                  <a:pt x="173" y="29"/>
                </a:cubicBezTo>
                <a:cubicBezTo>
                  <a:pt x="177" y="26"/>
                  <a:pt x="177" y="26"/>
                  <a:pt x="177" y="26"/>
                </a:cubicBezTo>
                <a:cubicBezTo>
                  <a:pt x="173" y="20"/>
                  <a:pt x="173" y="20"/>
                  <a:pt x="173" y="20"/>
                </a:cubicBezTo>
                <a:cubicBezTo>
                  <a:pt x="169" y="23"/>
                  <a:pt x="169" y="23"/>
                  <a:pt x="169" y="23"/>
                </a:cubicBezTo>
                <a:cubicBezTo>
                  <a:pt x="169" y="6"/>
                  <a:pt x="169" y="6"/>
                  <a:pt x="169" y="6"/>
                </a:cubicBezTo>
                <a:cubicBezTo>
                  <a:pt x="144" y="22"/>
                  <a:pt x="144" y="22"/>
                  <a:pt x="144" y="22"/>
                </a:cubicBezTo>
                <a:cubicBezTo>
                  <a:pt x="144" y="39"/>
                  <a:pt x="144" y="39"/>
                  <a:pt x="144" y="39"/>
                </a:cubicBezTo>
                <a:cubicBezTo>
                  <a:pt x="139" y="42"/>
                  <a:pt x="139" y="42"/>
                  <a:pt x="139" y="42"/>
                </a:cubicBezTo>
                <a:cubicBezTo>
                  <a:pt x="139" y="24"/>
                  <a:pt x="139" y="24"/>
                  <a:pt x="139" y="24"/>
                </a:cubicBezTo>
                <a:cubicBezTo>
                  <a:pt x="141" y="22"/>
                  <a:pt x="141" y="22"/>
                  <a:pt x="141" y="22"/>
                </a:cubicBezTo>
                <a:cubicBezTo>
                  <a:pt x="126" y="8"/>
                  <a:pt x="107" y="0"/>
                  <a:pt x="85" y="0"/>
                </a:cubicBezTo>
                <a:cubicBezTo>
                  <a:pt x="38" y="0"/>
                  <a:pt x="0" y="38"/>
                  <a:pt x="0" y="85"/>
                </a:cubicBezTo>
                <a:cubicBezTo>
                  <a:pt x="0" y="132"/>
                  <a:pt x="38" y="170"/>
                  <a:pt x="85" y="170"/>
                </a:cubicBezTo>
                <a:cubicBezTo>
                  <a:pt x="132" y="170"/>
                  <a:pt x="170" y="132"/>
                  <a:pt x="170" y="85"/>
                </a:cubicBezTo>
                <a:cubicBezTo>
                  <a:pt x="170" y="75"/>
                  <a:pt x="168" y="65"/>
                  <a:pt x="165" y="55"/>
                </a:cubicBezTo>
                <a:lnTo>
                  <a:pt x="161" y="58"/>
                </a:lnTo>
                <a:close/>
              </a:path>
            </a:pathLst>
          </a:custGeom>
          <a:solidFill>
            <a:srgbClr val="9B1E23"/>
          </a:solidFill>
          <a:ln>
            <a:noFill/>
          </a:ln>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grpSp>
        <p:nvGrpSpPr>
          <p:cNvPr id="42" name="组合 41"/>
          <p:cNvGrpSpPr/>
          <p:nvPr/>
        </p:nvGrpSpPr>
        <p:grpSpPr>
          <a:xfrm>
            <a:off x="7271930" y="1909996"/>
            <a:ext cx="329114" cy="292455"/>
            <a:chOff x="3843406" y="5497220"/>
            <a:chExt cx="438051" cy="389258"/>
          </a:xfrm>
          <a:solidFill>
            <a:srgbClr val="9B1E23"/>
          </a:solidFill>
        </p:grpSpPr>
        <p:sp>
          <p:nvSpPr>
            <p:cNvPr id="43" name="Freeform 63"/>
            <p:cNvSpPr>
              <a:spLocks noEditPoints="1"/>
            </p:cNvSpPr>
            <p:nvPr/>
          </p:nvSpPr>
          <p:spPr bwMode="auto">
            <a:xfrm>
              <a:off x="3843406" y="5497220"/>
              <a:ext cx="438051" cy="389258"/>
            </a:xfrm>
            <a:custGeom>
              <a:avLst/>
              <a:gdLst>
                <a:gd name="T0" fmla="*/ 165 w 171"/>
                <a:gd name="T1" fmla="*/ 0 h 152"/>
                <a:gd name="T2" fmla="*/ 5 w 171"/>
                <a:gd name="T3" fmla="*/ 0 h 152"/>
                <a:gd name="T4" fmla="*/ 0 w 171"/>
                <a:gd name="T5" fmla="*/ 5 h 152"/>
                <a:gd name="T6" fmla="*/ 0 w 171"/>
                <a:gd name="T7" fmla="*/ 146 h 152"/>
                <a:gd name="T8" fmla="*/ 5 w 171"/>
                <a:gd name="T9" fmla="*/ 152 h 152"/>
                <a:gd name="T10" fmla="*/ 165 w 171"/>
                <a:gd name="T11" fmla="*/ 152 h 152"/>
                <a:gd name="T12" fmla="*/ 171 w 171"/>
                <a:gd name="T13" fmla="*/ 146 h 152"/>
                <a:gd name="T14" fmla="*/ 171 w 171"/>
                <a:gd name="T15" fmla="*/ 5 h 152"/>
                <a:gd name="T16" fmla="*/ 165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45" name="Freeform 64"/>
            <p:cNvSpPr>
              <a:spLocks noEditPoints="1"/>
            </p:cNvSpPr>
            <p:nvPr/>
          </p:nvSpPr>
          <p:spPr bwMode="auto">
            <a:xfrm>
              <a:off x="3864007" y="5619744"/>
              <a:ext cx="394679" cy="249385"/>
            </a:xfrm>
            <a:custGeom>
              <a:avLst/>
              <a:gdLst>
                <a:gd name="T0" fmla="*/ 0 w 154"/>
                <a:gd name="T1" fmla="*/ 76 h 97"/>
                <a:gd name="T2" fmla="*/ 12 w 154"/>
                <a:gd name="T3" fmla="*/ 97 h 97"/>
                <a:gd name="T4" fmla="*/ 9 w 154"/>
                <a:gd name="T5" fmla="*/ 66 h 97"/>
                <a:gd name="T6" fmla="*/ 8 w 154"/>
                <a:gd name="T7" fmla="*/ 64 h 97"/>
                <a:gd name="T8" fmla="*/ 24 w 154"/>
                <a:gd name="T9" fmla="*/ 32 h 97"/>
                <a:gd name="T10" fmla="*/ 27 w 154"/>
                <a:gd name="T11" fmla="*/ 30 h 97"/>
                <a:gd name="T12" fmla="*/ 27 w 154"/>
                <a:gd name="T13" fmla="*/ 28 h 97"/>
                <a:gd name="T14" fmla="*/ 30 w 154"/>
                <a:gd name="T15" fmla="*/ 26 h 97"/>
                <a:gd name="T16" fmla="*/ 31 w 154"/>
                <a:gd name="T17" fmla="*/ 25 h 97"/>
                <a:gd name="T18" fmla="*/ 30 w 154"/>
                <a:gd name="T19" fmla="*/ 25 h 97"/>
                <a:gd name="T20" fmla="*/ 31 w 154"/>
                <a:gd name="T21" fmla="*/ 23 h 97"/>
                <a:gd name="T22" fmla="*/ 33 w 154"/>
                <a:gd name="T23" fmla="*/ 24 h 97"/>
                <a:gd name="T24" fmla="*/ 44 w 154"/>
                <a:gd name="T25" fmla="*/ 14 h 97"/>
                <a:gd name="T26" fmla="*/ 42 w 154"/>
                <a:gd name="T27" fmla="*/ 16 h 97"/>
                <a:gd name="T28" fmla="*/ 77 w 154"/>
                <a:gd name="T29" fmla="*/ 8 h 97"/>
                <a:gd name="T30" fmla="*/ 114 w 154"/>
                <a:gd name="T31" fmla="*/ 19 h 97"/>
                <a:gd name="T32" fmla="*/ 118 w 154"/>
                <a:gd name="T33" fmla="*/ 22 h 97"/>
                <a:gd name="T34" fmla="*/ 122 w 154"/>
                <a:gd name="T35" fmla="*/ 23 h 97"/>
                <a:gd name="T36" fmla="*/ 123 w 154"/>
                <a:gd name="T37" fmla="*/ 25 h 97"/>
                <a:gd name="T38" fmla="*/ 124 w 154"/>
                <a:gd name="T39" fmla="*/ 26 h 97"/>
                <a:gd name="T40" fmla="*/ 139 w 154"/>
                <a:gd name="T41" fmla="*/ 44 h 97"/>
                <a:gd name="T42" fmla="*/ 140 w 154"/>
                <a:gd name="T43" fmla="*/ 45 h 97"/>
                <a:gd name="T44" fmla="*/ 141 w 154"/>
                <a:gd name="T45" fmla="*/ 52 h 97"/>
                <a:gd name="T46" fmla="*/ 142 w 154"/>
                <a:gd name="T47" fmla="*/ 55 h 97"/>
                <a:gd name="T48" fmla="*/ 143 w 154"/>
                <a:gd name="T49" fmla="*/ 54 h 97"/>
                <a:gd name="T50" fmla="*/ 144 w 154"/>
                <a:gd name="T51" fmla="*/ 57 h 97"/>
                <a:gd name="T52" fmla="*/ 142 w 154"/>
                <a:gd name="T53" fmla="*/ 56 h 97"/>
                <a:gd name="T54" fmla="*/ 143 w 154"/>
                <a:gd name="T55" fmla="*/ 57 h 97"/>
                <a:gd name="T56" fmla="*/ 144 w 154"/>
                <a:gd name="T57" fmla="*/ 62 h 97"/>
                <a:gd name="T58" fmla="*/ 145 w 154"/>
                <a:gd name="T59" fmla="*/ 76 h 97"/>
                <a:gd name="T60" fmla="*/ 144 w 154"/>
                <a:gd name="T61" fmla="*/ 89 h 97"/>
                <a:gd name="T62" fmla="*/ 144 w 154"/>
                <a:gd name="T63" fmla="*/ 95 h 97"/>
                <a:gd name="T64" fmla="*/ 143 w 154"/>
                <a:gd name="T65" fmla="*/ 93 h 97"/>
                <a:gd name="T66" fmla="*/ 151 w 154"/>
                <a:gd name="T67" fmla="*/ 97 h 97"/>
                <a:gd name="T68" fmla="*/ 77 w 154"/>
                <a:gd name="T69" fmla="*/ 0 h 97"/>
                <a:gd name="T70" fmla="*/ 142 w 154"/>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97">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46" name="Freeform 65"/>
            <p:cNvSpPr/>
            <p:nvPr/>
          </p:nvSpPr>
          <p:spPr bwMode="auto">
            <a:xfrm>
              <a:off x="3961592" y="5668537"/>
              <a:ext cx="5422" cy="3253"/>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49" name="Freeform 66"/>
            <p:cNvSpPr/>
            <p:nvPr/>
          </p:nvSpPr>
          <p:spPr bwMode="auto">
            <a:xfrm>
              <a:off x="3969183" y="5666368"/>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50" name="Freeform 67"/>
            <p:cNvSpPr>
              <a:spLocks noEditPoints="1"/>
            </p:cNvSpPr>
            <p:nvPr/>
          </p:nvSpPr>
          <p:spPr bwMode="auto">
            <a:xfrm>
              <a:off x="3884608" y="5683717"/>
              <a:ext cx="114934" cy="185413"/>
            </a:xfrm>
            <a:custGeom>
              <a:avLst/>
              <a:gdLst>
                <a:gd name="T0" fmla="*/ 23 w 45"/>
                <a:gd name="T1" fmla="*/ 6 h 72"/>
                <a:gd name="T2" fmla="*/ 20 w 45"/>
                <a:gd name="T3" fmla="*/ 3 h 72"/>
                <a:gd name="T4" fmla="*/ 18 w 45"/>
                <a:gd name="T5" fmla="*/ 4 h 72"/>
                <a:gd name="T6" fmla="*/ 18 w 45"/>
                <a:gd name="T7" fmla="*/ 6 h 72"/>
                <a:gd name="T8" fmla="*/ 15 w 45"/>
                <a:gd name="T9" fmla="*/ 7 h 72"/>
                <a:gd name="T10" fmla="*/ 1 w 45"/>
                <a:gd name="T11" fmla="*/ 41 h 72"/>
                <a:gd name="T12" fmla="*/ 3 w 45"/>
                <a:gd name="T13" fmla="*/ 47 h 72"/>
                <a:gd name="T14" fmla="*/ 4 w 45"/>
                <a:gd name="T15" fmla="*/ 44 h 72"/>
                <a:gd name="T16" fmla="*/ 7 w 45"/>
                <a:gd name="T17" fmla="*/ 47 h 72"/>
                <a:gd name="T18" fmla="*/ 14 w 45"/>
                <a:gd name="T19" fmla="*/ 55 h 72"/>
                <a:gd name="T20" fmla="*/ 17 w 45"/>
                <a:gd name="T21" fmla="*/ 57 h 72"/>
                <a:gd name="T22" fmla="*/ 21 w 45"/>
                <a:gd name="T23" fmla="*/ 61 h 72"/>
                <a:gd name="T24" fmla="*/ 20 w 45"/>
                <a:gd name="T25" fmla="*/ 68 h 72"/>
                <a:gd name="T26" fmla="*/ 21 w 45"/>
                <a:gd name="T27" fmla="*/ 72 h 72"/>
                <a:gd name="T28" fmla="*/ 45 w 45"/>
                <a:gd name="T29" fmla="*/ 70 h 72"/>
                <a:gd name="T30" fmla="*/ 42 w 45"/>
                <a:gd name="T31" fmla="*/ 66 h 72"/>
                <a:gd name="T32" fmla="*/ 36 w 45"/>
                <a:gd name="T33" fmla="*/ 64 h 72"/>
                <a:gd name="T34" fmla="*/ 29 w 45"/>
                <a:gd name="T35" fmla="*/ 56 h 72"/>
                <a:gd name="T36" fmla="*/ 26 w 45"/>
                <a:gd name="T37" fmla="*/ 55 h 72"/>
                <a:gd name="T38" fmla="*/ 21 w 45"/>
                <a:gd name="T39" fmla="*/ 58 h 72"/>
                <a:gd name="T40" fmla="*/ 19 w 45"/>
                <a:gd name="T41" fmla="*/ 53 h 72"/>
                <a:gd name="T42" fmla="*/ 14 w 45"/>
                <a:gd name="T43" fmla="*/ 48 h 72"/>
                <a:gd name="T44" fmla="*/ 14 w 45"/>
                <a:gd name="T45" fmla="*/ 43 h 72"/>
                <a:gd name="T46" fmla="*/ 20 w 45"/>
                <a:gd name="T47" fmla="*/ 43 h 72"/>
                <a:gd name="T48" fmla="*/ 20 w 45"/>
                <a:gd name="T49" fmla="*/ 42 h 72"/>
                <a:gd name="T50" fmla="*/ 25 w 45"/>
                <a:gd name="T51" fmla="*/ 37 h 72"/>
                <a:gd name="T52" fmla="*/ 27 w 45"/>
                <a:gd name="T53" fmla="*/ 31 h 72"/>
                <a:gd name="T54" fmla="*/ 32 w 45"/>
                <a:gd name="T55" fmla="*/ 29 h 72"/>
                <a:gd name="T56" fmla="*/ 32 w 45"/>
                <a:gd name="T57" fmla="*/ 25 h 72"/>
                <a:gd name="T58" fmla="*/ 35 w 45"/>
                <a:gd name="T59" fmla="*/ 27 h 72"/>
                <a:gd name="T60" fmla="*/ 37 w 45"/>
                <a:gd name="T61" fmla="*/ 27 h 72"/>
                <a:gd name="T62" fmla="*/ 34 w 45"/>
                <a:gd name="T63" fmla="*/ 21 h 72"/>
                <a:gd name="T64" fmla="*/ 31 w 45"/>
                <a:gd name="T65" fmla="*/ 15 h 72"/>
                <a:gd name="T66" fmla="*/ 30 w 45"/>
                <a:gd name="T67" fmla="*/ 14 h 72"/>
                <a:gd name="T68" fmla="*/ 25 w 45"/>
                <a:gd name="T69" fmla="*/ 13 h 72"/>
                <a:gd name="T70" fmla="*/ 24 w 45"/>
                <a:gd name="T71" fmla="*/ 20 h 72"/>
                <a:gd name="T72" fmla="*/ 21 w 45"/>
                <a:gd name="T73" fmla="*/ 20 h 72"/>
                <a:gd name="T74" fmla="*/ 17 w 45"/>
                <a:gd name="T75" fmla="*/ 16 h 72"/>
                <a:gd name="T76" fmla="*/ 22 w 45"/>
                <a:gd name="T77" fmla="*/ 11 h 72"/>
                <a:gd name="T78" fmla="*/ 25 w 45"/>
                <a:gd name="T79" fmla="*/ 6 h 72"/>
                <a:gd name="T80" fmla="*/ 28 w 45"/>
                <a:gd name="T81" fmla="*/ 6 h 72"/>
                <a:gd name="T82" fmla="*/ 28 w 45"/>
                <a:gd name="T83" fmla="*/ 11 h 72"/>
                <a:gd name="T84" fmla="*/ 32 w 45"/>
                <a:gd name="T85" fmla="*/ 9 h 72"/>
                <a:gd name="T86" fmla="*/ 35 w 45"/>
                <a:gd name="T87" fmla="*/ 8 h 72"/>
                <a:gd name="T88" fmla="*/ 32 w 45"/>
                <a:gd name="T89" fmla="*/ 5 h 72"/>
                <a:gd name="T90" fmla="*/ 29 w 45"/>
                <a:gd name="T91" fmla="*/ 2 h 72"/>
                <a:gd name="T92" fmla="*/ 23 w 45"/>
                <a:gd name="T93" fmla="*/ 0 h 72"/>
                <a:gd name="T94" fmla="*/ 34 w 45"/>
                <a:gd name="T95" fmla="*/ 22 h 72"/>
                <a:gd name="T96" fmla="*/ 3 w 45"/>
                <a:gd name="T97" fmla="*/ 42 h 72"/>
                <a:gd name="T98" fmla="*/ 3 w 45"/>
                <a:gd name="T9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72">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51" name="Freeform 68"/>
            <p:cNvSpPr>
              <a:spLocks noEditPoints="1"/>
            </p:cNvSpPr>
            <p:nvPr/>
          </p:nvSpPr>
          <p:spPr bwMode="auto">
            <a:xfrm>
              <a:off x="3940991" y="5655525"/>
              <a:ext cx="37950" cy="31445"/>
            </a:xfrm>
            <a:custGeom>
              <a:avLst/>
              <a:gdLst>
                <a:gd name="T0" fmla="*/ 12 w 15"/>
                <a:gd name="T1" fmla="*/ 2 h 12"/>
                <a:gd name="T2" fmla="*/ 15 w 15"/>
                <a:gd name="T3" fmla="*/ 1 h 12"/>
                <a:gd name="T4" fmla="*/ 14 w 15"/>
                <a:gd name="T5" fmla="*/ 0 h 12"/>
                <a:gd name="T6" fmla="*/ 2 w 15"/>
                <a:gd name="T7" fmla="*/ 9 h 12"/>
                <a:gd name="T8" fmla="*/ 3 w 15"/>
                <a:gd name="T9" fmla="*/ 10 h 12"/>
                <a:gd name="T10" fmla="*/ 3 w 15"/>
                <a:gd name="T11" fmla="*/ 10 h 12"/>
                <a:gd name="T12" fmla="*/ 3 w 15"/>
                <a:gd name="T13" fmla="*/ 10 h 12"/>
                <a:gd name="T14" fmla="*/ 1 w 15"/>
                <a:gd name="T15" fmla="*/ 9 h 12"/>
                <a:gd name="T16" fmla="*/ 0 w 15"/>
                <a:gd name="T17" fmla="*/ 10 h 12"/>
                <a:gd name="T18" fmla="*/ 0 w 15"/>
                <a:gd name="T19" fmla="*/ 11 h 12"/>
                <a:gd name="T20" fmla="*/ 2 w 15"/>
                <a:gd name="T21" fmla="*/ 11 h 12"/>
                <a:gd name="T22" fmla="*/ 5 w 15"/>
                <a:gd name="T23" fmla="*/ 10 h 12"/>
                <a:gd name="T24" fmla="*/ 6 w 15"/>
                <a:gd name="T25" fmla="*/ 9 h 12"/>
                <a:gd name="T26" fmla="*/ 5 w 15"/>
                <a:gd name="T27" fmla="*/ 9 h 12"/>
                <a:gd name="T28" fmla="*/ 7 w 15"/>
                <a:gd name="T29" fmla="*/ 9 h 12"/>
                <a:gd name="T30" fmla="*/ 8 w 15"/>
                <a:gd name="T31" fmla="*/ 6 h 12"/>
                <a:gd name="T32" fmla="*/ 8 w 15"/>
                <a:gd name="T33" fmla="*/ 6 h 12"/>
                <a:gd name="T34" fmla="*/ 10 w 15"/>
                <a:gd name="T35" fmla="*/ 5 h 12"/>
                <a:gd name="T36" fmla="*/ 11 w 15"/>
                <a:gd name="T37" fmla="*/ 5 h 12"/>
                <a:gd name="T38" fmla="*/ 11 w 15"/>
                <a:gd name="T39" fmla="*/ 4 h 12"/>
                <a:gd name="T40" fmla="*/ 12 w 15"/>
                <a:gd name="T41" fmla="*/ 4 h 12"/>
                <a:gd name="T42" fmla="*/ 12 w 15"/>
                <a:gd name="T43" fmla="*/ 3 h 12"/>
                <a:gd name="T44" fmla="*/ 12 w 15"/>
                <a:gd name="T45" fmla="*/ 3 h 12"/>
                <a:gd name="T46" fmla="*/ 12 w 15"/>
                <a:gd name="T47" fmla="*/ 2 h 12"/>
                <a:gd name="T48" fmla="*/ 4 w 15"/>
                <a:gd name="T49" fmla="*/ 10 h 12"/>
                <a:gd name="T50" fmla="*/ 4 w 15"/>
                <a:gd name="T51" fmla="*/ 10 h 12"/>
                <a:gd name="T52" fmla="*/ 4 w 15"/>
                <a:gd name="T5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2">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52" name="Freeform 69"/>
            <p:cNvSpPr/>
            <p:nvPr/>
          </p:nvSpPr>
          <p:spPr bwMode="auto">
            <a:xfrm>
              <a:off x="4192545" y="5812747"/>
              <a:ext cx="2169" cy="4337"/>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53" name="Freeform 70"/>
            <p:cNvSpPr/>
            <p:nvPr/>
          </p:nvSpPr>
          <p:spPr bwMode="auto">
            <a:xfrm>
              <a:off x="4072189" y="5779134"/>
              <a:ext cx="2169" cy="2169"/>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54" name="Freeform 71"/>
            <p:cNvSpPr/>
            <p:nvPr/>
          </p:nvSpPr>
          <p:spPr bwMode="auto">
            <a:xfrm>
              <a:off x="4030986" y="5724920"/>
              <a:ext cx="9759" cy="22770"/>
            </a:xfrm>
            <a:custGeom>
              <a:avLst/>
              <a:gdLst>
                <a:gd name="T0" fmla="*/ 3 w 4"/>
                <a:gd name="T1" fmla="*/ 5 h 9"/>
                <a:gd name="T2" fmla="*/ 3 w 4"/>
                <a:gd name="T3" fmla="*/ 2 h 9"/>
                <a:gd name="T4" fmla="*/ 2 w 4"/>
                <a:gd name="T5" fmla="*/ 1 h 9"/>
                <a:gd name="T6" fmla="*/ 2 w 4"/>
                <a:gd name="T7" fmla="*/ 0 h 9"/>
                <a:gd name="T8" fmla="*/ 1 w 4"/>
                <a:gd name="T9" fmla="*/ 0 h 9"/>
                <a:gd name="T10" fmla="*/ 0 w 4"/>
                <a:gd name="T11" fmla="*/ 4 h 9"/>
                <a:gd name="T12" fmla="*/ 2 w 4"/>
                <a:gd name="T13" fmla="*/ 4 h 9"/>
                <a:gd name="T14" fmla="*/ 0 w 4"/>
                <a:gd name="T15" fmla="*/ 5 h 9"/>
                <a:gd name="T16" fmla="*/ 1 w 4"/>
                <a:gd name="T17" fmla="*/ 8 h 9"/>
                <a:gd name="T18" fmla="*/ 0 w 4"/>
                <a:gd name="T19" fmla="*/ 9 h 9"/>
                <a:gd name="T20" fmla="*/ 3 w 4"/>
                <a:gd name="T21" fmla="*/ 8 h 9"/>
                <a:gd name="T22" fmla="*/ 4 w 4"/>
                <a:gd name="T23" fmla="*/ 6 h 9"/>
                <a:gd name="T24" fmla="*/ 3 w 4"/>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9">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55" name="Freeform 72"/>
            <p:cNvSpPr>
              <a:spLocks noEditPoints="1"/>
            </p:cNvSpPr>
            <p:nvPr/>
          </p:nvSpPr>
          <p:spPr bwMode="auto">
            <a:xfrm>
              <a:off x="4015806" y="5673959"/>
              <a:ext cx="209267" cy="195171"/>
            </a:xfrm>
            <a:custGeom>
              <a:avLst/>
              <a:gdLst>
                <a:gd name="T0" fmla="*/ 80 w 82"/>
                <a:gd name="T1" fmla="*/ 23 h 76"/>
                <a:gd name="T2" fmla="*/ 64 w 82"/>
                <a:gd name="T3" fmla="*/ 4 h 76"/>
                <a:gd name="T4" fmla="*/ 61 w 82"/>
                <a:gd name="T5" fmla="*/ 1 h 76"/>
                <a:gd name="T6" fmla="*/ 56 w 82"/>
                <a:gd name="T7" fmla="*/ 2 h 76"/>
                <a:gd name="T8" fmla="*/ 50 w 82"/>
                <a:gd name="T9" fmla="*/ 4 h 76"/>
                <a:gd name="T10" fmla="*/ 46 w 82"/>
                <a:gd name="T11" fmla="*/ 6 h 76"/>
                <a:gd name="T12" fmla="*/ 43 w 82"/>
                <a:gd name="T13" fmla="*/ 6 h 76"/>
                <a:gd name="T14" fmla="*/ 35 w 82"/>
                <a:gd name="T15" fmla="*/ 10 h 76"/>
                <a:gd name="T16" fmla="*/ 29 w 82"/>
                <a:gd name="T17" fmla="*/ 13 h 76"/>
                <a:gd name="T18" fmla="*/ 29 w 82"/>
                <a:gd name="T19" fmla="*/ 13 h 76"/>
                <a:gd name="T20" fmla="*/ 21 w 82"/>
                <a:gd name="T21" fmla="*/ 7 h 76"/>
                <a:gd name="T22" fmla="*/ 15 w 82"/>
                <a:gd name="T23" fmla="*/ 15 h 76"/>
                <a:gd name="T24" fmla="*/ 12 w 82"/>
                <a:gd name="T25" fmla="*/ 21 h 76"/>
                <a:gd name="T26" fmla="*/ 11 w 82"/>
                <a:gd name="T27" fmla="*/ 25 h 76"/>
                <a:gd name="T28" fmla="*/ 7 w 82"/>
                <a:gd name="T29" fmla="*/ 30 h 76"/>
                <a:gd name="T30" fmla="*/ 8 w 82"/>
                <a:gd name="T31" fmla="*/ 35 h 76"/>
                <a:gd name="T32" fmla="*/ 7 w 82"/>
                <a:gd name="T33" fmla="*/ 41 h 76"/>
                <a:gd name="T34" fmla="*/ 14 w 82"/>
                <a:gd name="T35" fmla="*/ 34 h 76"/>
                <a:gd name="T36" fmla="*/ 15 w 82"/>
                <a:gd name="T37" fmla="*/ 36 h 76"/>
                <a:gd name="T38" fmla="*/ 18 w 82"/>
                <a:gd name="T39" fmla="*/ 40 h 76"/>
                <a:gd name="T40" fmla="*/ 17 w 82"/>
                <a:gd name="T41" fmla="*/ 34 h 76"/>
                <a:gd name="T42" fmla="*/ 20 w 82"/>
                <a:gd name="T43" fmla="*/ 41 h 76"/>
                <a:gd name="T44" fmla="*/ 23 w 82"/>
                <a:gd name="T45" fmla="*/ 40 h 76"/>
                <a:gd name="T46" fmla="*/ 28 w 82"/>
                <a:gd name="T47" fmla="*/ 41 h 76"/>
                <a:gd name="T48" fmla="*/ 20 w 82"/>
                <a:gd name="T49" fmla="*/ 45 h 76"/>
                <a:gd name="T50" fmla="*/ 12 w 82"/>
                <a:gd name="T51" fmla="*/ 41 h 76"/>
                <a:gd name="T52" fmla="*/ 3 w 82"/>
                <a:gd name="T53" fmla="*/ 47 h 76"/>
                <a:gd name="T54" fmla="*/ 2 w 82"/>
                <a:gd name="T55" fmla="*/ 64 h 76"/>
                <a:gd name="T56" fmla="*/ 10 w 82"/>
                <a:gd name="T57" fmla="*/ 65 h 76"/>
                <a:gd name="T58" fmla="*/ 15 w 82"/>
                <a:gd name="T59" fmla="*/ 74 h 76"/>
                <a:gd name="T60" fmla="*/ 32 w 82"/>
                <a:gd name="T61" fmla="*/ 69 h 76"/>
                <a:gd name="T62" fmla="*/ 35 w 82"/>
                <a:gd name="T63" fmla="*/ 60 h 76"/>
                <a:gd name="T64" fmla="*/ 29 w 82"/>
                <a:gd name="T65" fmla="*/ 51 h 76"/>
                <a:gd name="T66" fmla="*/ 34 w 82"/>
                <a:gd name="T67" fmla="*/ 59 h 76"/>
                <a:gd name="T68" fmla="*/ 42 w 82"/>
                <a:gd name="T69" fmla="*/ 52 h 76"/>
                <a:gd name="T70" fmla="*/ 37 w 82"/>
                <a:gd name="T71" fmla="*/ 46 h 76"/>
                <a:gd name="T72" fmla="*/ 44 w 82"/>
                <a:gd name="T73" fmla="*/ 50 h 76"/>
                <a:gd name="T74" fmla="*/ 48 w 82"/>
                <a:gd name="T75" fmla="*/ 53 h 76"/>
                <a:gd name="T76" fmla="*/ 51 w 82"/>
                <a:gd name="T77" fmla="*/ 62 h 76"/>
                <a:gd name="T78" fmla="*/ 55 w 82"/>
                <a:gd name="T79" fmla="*/ 56 h 76"/>
                <a:gd name="T80" fmla="*/ 60 w 82"/>
                <a:gd name="T81" fmla="*/ 55 h 76"/>
                <a:gd name="T82" fmla="*/ 63 w 82"/>
                <a:gd name="T83" fmla="*/ 60 h 76"/>
                <a:gd name="T84" fmla="*/ 66 w 82"/>
                <a:gd name="T85" fmla="*/ 63 h 76"/>
                <a:gd name="T86" fmla="*/ 67 w 82"/>
                <a:gd name="T87" fmla="*/ 62 h 76"/>
                <a:gd name="T88" fmla="*/ 69 w 82"/>
                <a:gd name="T89" fmla="*/ 54 h 76"/>
                <a:gd name="T90" fmla="*/ 75 w 82"/>
                <a:gd name="T91" fmla="*/ 45 h 76"/>
                <a:gd name="T92" fmla="*/ 75 w 82"/>
                <a:gd name="T93" fmla="*/ 40 h 76"/>
                <a:gd name="T94" fmla="*/ 78 w 82"/>
                <a:gd name="T95" fmla="*/ 36 h 76"/>
                <a:gd name="T96" fmla="*/ 82 w 82"/>
                <a:gd name="T97" fmla="*/ 27 h 76"/>
                <a:gd name="T98" fmla="*/ 19 w 82"/>
                <a:gd name="T99" fmla="*/ 24 h 76"/>
                <a:gd name="T100" fmla="*/ 15 w 82"/>
                <a:gd name="T101" fmla="*/ 24 h 76"/>
                <a:gd name="T102" fmla="*/ 18 w 82"/>
                <a:gd name="T103" fmla="*/ 19 h 76"/>
                <a:gd name="T104" fmla="*/ 21 w 82"/>
                <a:gd name="T105" fmla="*/ 19 h 76"/>
                <a:gd name="T106" fmla="*/ 24 w 82"/>
                <a:gd name="T107" fmla="*/ 9 h 76"/>
                <a:gd name="T108" fmla="*/ 28 w 82"/>
                <a:gd name="T109" fmla="*/ 48 h 76"/>
                <a:gd name="T110" fmla="*/ 28 w 82"/>
                <a:gd name="T111" fmla="*/ 15 h 76"/>
                <a:gd name="T112" fmla="*/ 45 w 82"/>
                <a:gd name="T113" fmla="*/ 9 h 76"/>
                <a:gd name="T114" fmla="*/ 61 w 82"/>
                <a:gd name="T115" fmla="*/ 5 h 76"/>
                <a:gd name="T116" fmla="*/ 62 w 82"/>
                <a:gd name="T117" fmla="*/ 4 h 76"/>
                <a:gd name="T118" fmla="*/ 74 w 82"/>
                <a:gd name="T11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76">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56" name="Freeform 73"/>
            <p:cNvSpPr/>
            <p:nvPr/>
          </p:nvSpPr>
          <p:spPr bwMode="auto">
            <a:xfrm>
              <a:off x="4228326" y="5756364"/>
              <a:ext cx="4337" cy="9759"/>
            </a:xfrm>
            <a:custGeom>
              <a:avLst/>
              <a:gdLst>
                <a:gd name="T0" fmla="*/ 1 w 2"/>
                <a:gd name="T1" fmla="*/ 3 h 4"/>
                <a:gd name="T2" fmla="*/ 2 w 2"/>
                <a:gd name="T3" fmla="*/ 4 h 4"/>
                <a:gd name="T4" fmla="*/ 2 w 2"/>
                <a:gd name="T5" fmla="*/ 3 h 4"/>
                <a:gd name="T6" fmla="*/ 1 w 2"/>
                <a:gd name="T7" fmla="*/ 1 h 4"/>
                <a:gd name="T8" fmla="*/ 0 w 2"/>
                <a:gd name="T9" fmla="*/ 0 h 4"/>
                <a:gd name="T10" fmla="*/ 0 w 2"/>
                <a:gd name="T11" fmla="*/ 2 h 4"/>
                <a:gd name="T12" fmla="*/ 0 w 2"/>
                <a:gd name="T13" fmla="*/ 3 h 4"/>
                <a:gd name="T14" fmla="*/ 0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57" name="Freeform 74"/>
            <p:cNvSpPr/>
            <p:nvPr/>
          </p:nvSpPr>
          <p:spPr bwMode="auto">
            <a:xfrm>
              <a:off x="4213146" y="5820337"/>
              <a:ext cx="9759" cy="9759"/>
            </a:xfrm>
            <a:custGeom>
              <a:avLst/>
              <a:gdLst>
                <a:gd name="T0" fmla="*/ 0 w 4"/>
                <a:gd name="T1" fmla="*/ 3 h 4"/>
                <a:gd name="T2" fmla="*/ 1 w 4"/>
                <a:gd name="T3" fmla="*/ 3 h 4"/>
                <a:gd name="T4" fmla="*/ 1 w 4"/>
                <a:gd name="T5" fmla="*/ 4 h 4"/>
                <a:gd name="T6" fmla="*/ 4 w 4"/>
                <a:gd name="T7" fmla="*/ 3 h 4"/>
                <a:gd name="T8" fmla="*/ 2 w 4"/>
                <a:gd name="T9" fmla="*/ 2 h 4"/>
                <a:gd name="T10" fmla="*/ 1 w 4"/>
                <a:gd name="T11" fmla="*/ 0 h 4"/>
                <a:gd name="T12" fmla="*/ 1 w 4"/>
                <a:gd name="T13" fmla="*/ 2 h 4"/>
                <a:gd name="T14" fmla="*/ 0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58" name="Freeform 75"/>
            <p:cNvSpPr/>
            <p:nvPr/>
          </p:nvSpPr>
          <p:spPr bwMode="auto">
            <a:xfrm>
              <a:off x="4204472" y="5845275"/>
              <a:ext cx="10843" cy="13011"/>
            </a:xfrm>
            <a:custGeom>
              <a:avLst/>
              <a:gdLst>
                <a:gd name="T0" fmla="*/ 4 w 4"/>
                <a:gd name="T1" fmla="*/ 1 h 5"/>
                <a:gd name="T2" fmla="*/ 2 w 4"/>
                <a:gd name="T3" fmla="*/ 0 h 5"/>
                <a:gd name="T4" fmla="*/ 2 w 4"/>
                <a:gd name="T5" fmla="*/ 5 h 5"/>
                <a:gd name="T6" fmla="*/ 2 w 4"/>
                <a:gd name="T7" fmla="*/ 3 h 5"/>
                <a:gd name="T8" fmla="*/ 3 w 4"/>
                <a:gd name="T9" fmla="*/ 4 h 5"/>
                <a:gd name="T10" fmla="*/ 3 w 4"/>
                <a:gd name="T11" fmla="*/ 1 h 5"/>
                <a:gd name="T12" fmla="*/ 4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59" name="Freeform 76"/>
            <p:cNvSpPr/>
            <p:nvPr/>
          </p:nvSpPr>
          <p:spPr bwMode="auto">
            <a:xfrm>
              <a:off x="4192545" y="5835516"/>
              <a:ext cx="15180" cy="22770"/>
            </a:xfrm>
            <a:custGeom>
              <a:avLst/>
              <a:gdLst>
                <a:gd name="T0" fmla="*/ 0 w 6"/>
                <a:gd name="T1" fmla="*/ 5 h 9"/>
                <a:gd name="T2" fmla="*/ 1 w 6"/>
                <a:gd name="T3" fmla="*/ 8 h 9"/>
                <a:gd name="T4" fmla="*/ 4 w 6"/>
                <a:gd name="T5" fmla="*/ 9 h 9"/>
                <a:gd name="T6" fmla="*/ 5 w 6"/>
                <a:gd name="T7" fmla="*/ 8 h 9"/>
                <a:gd name="T8" fmla="*/ 4 w 6"/>
                <a:gd name="T9" fmla="*/ 8 h 9"/>
                <a:gd name="T10" fmla="*/ 5 w 6"/>
                <a:gd name="T11" fmla="*/ 5 h 9"/>
                <a:gd name="T12" fmla="*/ 5 w 6"/>
                <a:gd name="T13" fmla="*/ 3 h 9"/>
                <a:gd name="T14" fmla="*/ 6 w 6"/>
                <a:gd name="T15" fmla="*/ 1 h 9"/>
                <a:gd name="T16" fmla="*/ 4 w 6"/>
                <a:gd name="T17" fmla="*/ 0 h 9"/>
                <a:gd name="T18" fmla="*/ 0 w 6"/>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60" name="Freeform 77"/>
            <p:cNvSpPr/>
            <p:nvPr/>
          </p:nvSpPr>
          <p:spPr bwMode="auto">
            <a:xfrm>
              <a:off x="4187123" y="5858287"/>
              <a:ext cx="15180" cy="7590"/>
            </a:xfrm>
            <a:custGeom>
              <a:avLst/>
              <a:gdLst>
                <a:gd name="T0" fmla="*/ 0 w 6"/>
                <a:gd name="T1" fmla="*/ 2 h 3"/>
                <a:gd name="T2" fmla="*/ 6 w 6"/>
                <a:gd name="T3" fmla="*/ 3 h 3"/>
                <a:gd name="T4" fmla="*/ 5 w 6"/>
                <a:gd name="T5" fmla="*/ 1 h 3"/>
                <a:gd name="T6" fmla="*/ 1 w 6"/>
                <a:gd name="T7" fmla="*/ 0 h 3"/>
                <a:gd name="T8" fmla="*/ 0 w 6"/>
                <a:gd name="T9" fmla="*/ 2 h 3"/>
              </a:gdLst>
              <a:ahLst/>
              <a:cxnLst>
                <a:cxn ang="0">
                  <a:pos x="T0" y="T1"/>
                </a:cxn>
                <a:cxn ang="0">
                  <a:pos x="T2" y="T3"/>
                </a:cxn>
                <a:cxn ang="0">
                  <a:pos x="T4" y="T5"/>
                </a:cxn>
                <a:cxn ang="0">
                  <a:pos x="T6" y="T7"/>
                </a:cxn>
                <a:cxn ang="0">
                  <a:pos x="T8" y="T9"/>
                </a:cxn>
              </a:cxnLst>
              <a:rect l="0" t="0" r="r" b="b"/>
              <a:pathLst>
                <a:path w="6" h="3">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67" name="Freeform 78"/>
            <p:cNvSpPr/>
            <p:nvPr/>
          </p:nvSpPr>
          <p:spPr bwMode="auto">
            <a:xfrm>
              <a:off x="4204472" y="5799735"/>
              <a:ext cx="5422" cy="7590"/>
            </a:xfrm>
            <a:custGeom>
              <a:avLst/>
              <a:gdLst>
                <a:gd name="T0" fmla="*/ 0 w 2"/>
                <a:gd name="T1" fmla="*/ 1 h 3"/>
                <a:gd name="T2" fmla="*/ 1 w 2"/>
                <a:gd name="T3" fmla="*/ 3 h 3"/>
                <a:gd name="T4" fmla="*/ 2 w 2"/>
                <a:gd name="T5" fmla="*/ 1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68" name="Freeform 79"/>
            <p:cNvSpPr/>
            <p:nvPr/>
          </p:nvSpPr>
          <p:spPr bwMode="auto">
            <a:xfrm>
              <a:off x="4207725" y="5809494"/>
              <a:ext cx="5422" cy="10843"/>
            </a:xfrm>
            <a:custGeom>
              <a:avLst/>
              <a:gdLst>
                <a:gd name="T0" fmla="*/ 0 w 2"/>
                <a:gd name="T1" fmla="*/ 2 h 4"/>
                <a:gd name="T2" fmla="*/ 1 w 2"/>
                <a:gd name="T3" fmla="*/ 4 h 4"/>
                <a:gd name="T4" fmla="*/ 2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69" name="Freeform 80"/>
            <p:cNvSpPr/>
            <p:nvPr/>
          </p:nvSpPr>
          <p:spPr bwMode="auto">
            <a:xfrm>
              <a:off x="4220736" y="5845275"/>
              <a:ext cx="7590" cy="5422"/>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0"/>
                    <a:pt x="0" y="0"/>
                    <a:pt x="0" y="1"/>
                  </a:cubicBezTo>
                  <a:cubicBezTo>
                    <a:pt x="1" y="2"/>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70" name="Freeform 81"/>
            <p:cNvSpPr/>
            <p:nvPr/>
          </p:nvSpPr>
          <p:spPr bwMode="auto">
            <a:xfrm>
              <a:off x="4217483" y="5766122"/>
              <a:ext cx="15180" cy="22770"/>
            </a:xfrm>
            <a:custGeom>
              <a:avLst/>
              <a:gdLst>
                <a:gd name="T0" fmla="*/ 5 w 6"/>
                <a:gd name="T1" fmla="*/ 0 h 9"/>
                <a:gd name="T2" fmla="*/ 5 w 6"/>
                <a:gd name="T3" fmla="*/ 0 h 9"/>
                <a:gd name="T4" fmla="*/ 5 w 6"/>
                <a:gd name="T5" fmla="*/ 0 h 9"/>
                <a:gd name="T6" fmla="*/ 5 w 6"/>
                <a:gd name="T7" fmla="*/ 3 h 9"/>
                <a:gd name="T8" fmla="*/ 5 w 6"/>
                <a:gd name="T9" fmla="*/ 3 h 9"/>
                <a:gd name="T10" fmla="*/ 2 w 6"/>
                <a:gd name="T11" fmla="*/ 5 h 9"/>
                <a:gd name="T12" fmla="*/ 0 w 6"/>
                <a:gd name="T13" fmla="*/ 7 h 9"/>
                <a:gd name="T14" fmla="*/ 1 w 6"/>
                <a:gd name="T15" fmla="*/ 7 h 9"/>
                <a:gd name="T16" fmla="*/ 0 w 6"/>
                <a:gd name="T17" fmla="*/ 7 h 9"/>
                <a:gd name="T18" fmla="*/ 1 w 6"/>
                <a:gd name="T19" fmla="*/ 9 h 9"/>
                <a:gd name="T20" fmla="*/ 2 w 6"/>
                <a:gd name="T21" fmla="*/ 7 h 9"/>
                <a:gd name="T22" fmla="*/ 3 w 6"/>
                <a:gd name="T23" fmla="*/ 7 h 9"/>
                <a:gd name="T24" fmla="*/ 6 w 6"/>
                <a:gd name="T25" fmla="*/ 5 h 9"/>
                <a:gd name="T26" fmla="*/ 6 w 6"/>
                <a:gd name="T27" fmla="*/ 5 h 9"/>
                <a:gd name="T28" fmla="*/ 5 w 6"/>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71" name="Freeform 82"/>
            <p:cNvSpPr/>
            <p:nvPr/>
          </p:nvSpPr>
          <p:spPr bwMode="auto">
            <a:xfrm>
              <a:off x="4228326" y="5747690"/>
              <a:ext cx="2169" cy="8674"/>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72" name="Freeform 83"/>
            <p:cNvSpPr/>
            <p:nvPr/>
          </p:nvSpPr>
          <p:spPr bwMode="auto">
            <a:xfrm>
              <a:off x="4174112" y="5837685"/>
              <a:ext cx="13011" cy="20602"/>
            </a:xfrm>
            <a:custGeom>
              <a:avLst/>
              <a:gdLst>
                <a:gd name="T0" fmla="*/ 5 w 5"/>
                <a:gd name="T1" fmla="*/ 8 h 8"/>
                <a:gd name="T2" fmla="*/ 4 w 5"/>
                <a:gd name="T3" fmla="*/ 4 h 8"/>
                <a:gd name="T4" fmla="*/ 3 w 5"/>
                <a:gd name="T5" fmla="*/ 2 h 8"/>
                <a:gd name="T6" fmla="*/ 2 w 5"/>
                <a:gd name="T7" fmla="*/ 0 h 8"/>
                <a:gd name="T8" fmla="*/ 1 w 5"/>
                <a:gd name="T9" fmla="*/ 0 h 8"/>
                <a:gd name="T10" fmla="*/ 0 w 5"/>
                <a:gd name="T11" fmla="*/ 0 h 8"/>
                <a:gd name="T12" fmla="*/ 2 w 5"/>
                <a:gd name="T13" fmla="*/ 6 h 8"/>
                <a:gd name="T14" fmla="*/ 5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73" name="Freeform 84"/>
            <p:cNvSpPr/>
            <p:nvPr/>
          </p:nvSpPr>
          <p:spPr bwMode="auto">
            <a:xfrm>
              <a:off x="4151342" y="5830095"/>
              <a:ext cx="5422" cy="7590"/>
            </a:xfrm>
            <a:custGeom>
              <a:avLst/>
              <a:gdLst>
                <a:gd name="T0" fmla="*/ 1 w 2"/>
                <a:gd name="T1" fmla="*/ 3 h 3"/>
                <a:gd name="T2" fmla="*/ 2 w 2"/>
                <a:gd name="T3" fmla="*/ 2 h 3"/>
                <a:gd name="T4" fmla="*/ 1 w 2"/>
                <a:gd name="T5" fmla="*/ 0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74" name="Freeform 85"/>
            <p:cNvSpPr>
              <a:spLocks noEditPoints="1"/>
            </p:cNvSpPr>
            <p:nvPr/>
          </p:nvSpPr>
          <p:spPr bwMode="auto">
            <a:xfrm>
              <a:off x="3963761" y="5651188"/>
              <a:ext cx="74816" cy="73731"/>
            </a:xfrm>
            <a:custGeom>
              <a:avLst/>
              <a:gdLst>
                <a:gd name="T0" fmla="*/ 9 w 29"/>
                <a:gd name="T1" fmla="*/ 28 h 29"/>
                <a:gd name="T2" fmla="*/ 10 w 29"/>
                <a:gd name="T3" fmla="*/ 28 h 29"/>
                <a:gd name="T4" fmla="*/ 11 w 29"/>
                <a:gd name="T5" fmla="*/ 29 h 29"/>
                <a:gd name="T6" fmla="*/ 12 w 29"/>
                <a:gd name="T7" fmla="*/ 28 h 29"/>
                <a:gd name="T8" fmla="*/ 13 w 29"/>
                <a:gd name="T9" fmla="*/ 24 h 29"/>
                <a:gd name="T10" fmla="*/ 14 w 29"/>
                <a:gd name="T11" fmla="*/ 22 h 29"/>
                <a:gd name="T12" fmla="*/ 16 w 29"/>
                <a:gd name="T13" fmla="*/ 22 h 29"/>
                <a:gd name="T14" fmla="*/ 17 w 29"/>
                <a:gd name="T15" fmla="*/ 21 h 29"/>
                <a:gd name="T16" fmla="*/ 20 w 29"/>
                <a:gd name="T17" fmla="*/ 20 h 29"/>
                <a:gd name="T18" fmla="*/ 22 w 29"/>
                <a:gd name="T19" fmla="*/ 17 h 29"/>
                <a:gd name="T20" fmla="*/ 19 w 29"/>
                <a:gd name="T21" fmla="*/ 17 h 29"/>
                <a:gd name="T22" fmla="*/ 20 w 29"/>
                <a:gd name="T23" fmla="*/ 16 h 29"/>
                <a:gd name="T24" fmla="*/ 23 w 29"/>
                <a:gd name="T25" fmla="*/ 17 h 29"/>
                <a:gd name="T26" fmla="*/ 22 w 29"/>
                <a:gd name="T27" fmla="*/ 16 h 29"/>
                <a:gd name="T28" fmla="*/ 23 w 29"/>
                <a:gd name="T29" fmla="*/ 16 h 29"/>
                <a:gd name="T30" fmla="*/ 23 w 29"/>
                <a:gd name="T31" fmla="*/ 15 h 29"/>
                <a:gd name="T32" fmla="*/ 24 w 29"/>
                <a:gd name="T33" fmla="*/ 10 h 29"/>
                <a:gd name="T34" fmla="*/ 26 w 29"/>
                <a:gd name="T35" fmla="*/ 10 h 29"/>
                <a:gd name="T36" fmla="*/ 24 w 29"/>
                <a:gd name="T37" fmla="*/ 8 h 29"/>
                <a:gd name="T38" fmla="*/ 25 w 29"/>
                <a:gd name="T39" fmla="*/ 8 h 29"/>
                <a:gd name="T40" fmla="*/ 25 w 29"/>
                <a:gd name="T41" fmla="*/ 6 h 29"/>
                <a:gd name="T42" fmla="*/ 27 w 29"/>
                <a:gd name="T43" fmla="*/ 5 h 29"/>
                <a:gd name="T44" fmla="*/ 29 w 29"/>
                <a:gd name="T45" fmla="*/ 5 h 29"/>
                <a:gd name="T46" fmla="*/ 27 w 29"/>
                <a:gd name="T47" fmla="*/ 4 h 29"/>
                <a:gd name="T48" fmla="*/ 26 w 29"/>
                <a:gd name="T49" fmla="*/ 3 h 29"/>
                <a:gd name="T50" fmla="*/ 24 w 29"/>
                <a:gd name="T51" fmla="*/ 4 h 29"/>
                <a:gd name="T52" fmla="*/ 26 w 29"/>
                <a:gd name="T53" fmla="*/ 2 h 29"/>
                <a:gd name="T54" fmla="*/ 23 w 29"/>
                <a:gd name="T55" fmla="*/ 1 h 29"/>
                <a:gd name="T56" fmla="*/ 21 w 29"/>
                <a:gd name="T57" fmla="*/ 1 h 29"/>
                <a:gd name="T58" fmla="*/ 20 w 29"/>
                <a:gd name="T59" fmla="*/ 1 h 29"/>
                <a:gd name="T60" fmla="*/ 16 w 29"/>
                <a:gd name="T61" fmla="*/ 1 h 29"/>
                <a:gd name="T62" fmla="*/ 13 w 29"/>
                <a:gd name="T63" fmla="*/ 2 h 29"/>
                <a:gd name="T64" fmla="*/ 13 w 29"/>
                <a:gd name="T65" fmla="*/ 4 h 29"/>
                <a:gd name="T66" fmla="*/ 9 w 29"/>
                <a:gd name="T67" fmla="*/ 3 h 29"/>
                <a:gd name="T68" fmla="*/ 3 w 29"/>
                <a:gd name="T69" fmla="*/ 6 h 29"/>
                <a:gd name="T70" fmla="*/ 4 w 29"/>
                <a:gd name="T71" fmla="*/ 7 h 29"/>
                <a:gd name="T72" fmla="*/ 1 w 29"/>
                <a:gd name="T73" fmla="*/ 8 h 29"/>
                <a:gd name="T74" fmla="*/ 0 w 29"/>
                <a:gd name="T75" fmla="*/ 9 h 29"/>
                <a:gd name="T76" fmla="*/ 1 w 29"/>
                <a:gd name="T77" fmla="*/ 10 h 29"/>
                <a:gd name="T78" fmla="*/ 2 w 29"/>
                <a:gd name="T79" fmla="*/ 10 h 29"/>
                <a:gd name="T80" fmla="*/ 4 w 29"/>
                <a:gd name="T81" fmla="*/ 10 h 29"/>
                <a:gd name="T82" fmla="*/ 1 w 29"/>
                <a:gd name="T83" fmla="*/ 10 h 29"/>
                <a:gd name="T84" fmla="*/ 3 w 29"/>
                <a:gd name="T85" fmla="*/ 12 h 29"/>
                <a:gd name="T86" fmla="*/ 4 w 29"/>
                <a:gd name="T87" fmla="*/ 11 h 29"/>
                <a:gd name="T88" fmla="*/ 7 w 29"/>
                <a:gd name="T89" fmla="*/ 12 h 29"/>
                <a:gd name="T90" fmla="*/ 7 w 29"/>
                <a:gd name="T91" fmla="*/ 14 h 29"/>
                <a:gd name="T92" fmla="*/ 7 w 29"/>
                <a:gd name="T93" fmla="*/ 16 h 29"/>
                <a:gd name="T94" fmla="*/ 8 w 29"/>
                <a:gd name="T95" fmla="*/ 16 h 29"/>
                <a:gd name="T96" fmla="*/ 7 w 29"/>
                <a:gd name="T97" fmla="*/ 17 h 29"/>
                <a:gd name="T98" fmla="*/ 9 w 29"/>
                <a:gd name="T99" fmla="*/ 19 h 29"/>
                <a:gd name="T100" fmla="*/ 7 w 29"/>
                <a:gd name="T101" fmla="*/ 20 h 29"/>
                <a:gd name="T102" fmla="*/ 7 w 29"/>
                <a:gd name="T103" fmla="*/ 22 h 29"/>
                <a:gd name="T104" fmla="*/ 9 w 29"/>
                <a:gd name="T105" fmla="*/ 28 h 29"/>
                <a:gd name="T106" fmla="*/ 22 w 29"/>
                <a:gd name="T107" fmla="*/ 16 h 29"/>
                <a:gd name="T108" fmla="*/ 22 w 29"/>
                <a:gd name="T109" fmla="*/ 14 h 29"/>
                <a:gd name="T110" fmla="*/ 22 w 29"/>
                <a:gd name="T111" fmla="*/ 16 h 29"/>
                <a:gd name="T112" fmla="*/ 23 w 29"/>
                <a:gd name="T113" fmla="*/ 3 h 29"/>
                <a:gd name="T114" fmla="*/ 22 w 29"/>
                <a:gd name="T115" fmla="*/ 4 h 29"/>
                <a:gd name="T116" fmla="*/ 19 w 29"/>
                <a:gd name="T117" fmla="*/ 4 h 29"/>
                <a:gd name="T118" fmla="*/ 23 w 29"/>
                <a:gd name="T11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29">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75" name="Freeform 86"/>
            <p:cNvSpPr/>
            <p:nvPr/>
          </p:nvSpPr>
          <p:spPr bwMode="auto">
            <a:xfrm>
              <a:off x="4048335" y="5660947"/>
              <a:ext cx="20602" cy="20602"/>
            </a:xfrm>
            <a:custGeom>
              <a:avLst/>
              <a:gdLst>
                <a:gd name="T0" fmla="*/ 0 w 8"/>
                <a:gd name="T1" fmla="*/ 2 h 8"/>
                <a:gd name="T2" fmla="*/ 1 w 8"/>
                <a:gd name="T3" fmla="*/ 4 h 8"/>
                <a:gd name="T4" fmla="*/ 1 w 8"/>
                <a:gd name="T5" fmla="*/ 5 h 8"/>
                <a:gd name="T6" fmla="*/ 3 w 8"/>
                <a:gd name="T7" fmla="*/ 4 h 8"/>
                <a:gd name="T8" fmla="*/ 2 w 8"/>
                <a:gd name="T9" fmla="*/ 6 h 8"/>
                <a:gd name="T10" fmla="*/ 4 w 8"/>
                <a:gd name="T11" fmla="*/ 7 h 8"/>
                <a:gd name="T12" fmla="*/ 5 w 8"/>
                <a:gd name="T13" fmla="*/ 8 h 8"/>
                <a:gd name="T14" fmla="*/ 5 w 8"/>
                <a:gd name="T15" fmla="*/ 5 h 8"/>
                <a:gd name="T16" fmla="*/ 8 w 8"/>
                <a:gd name="T17" fmla="*/ 6 h 8"/>
                <a:gd name="T18" fmla="*/ 6 w 8"/>
                <a:gd name="T19" fmla="*/ 3 h 8"/>
                <a:gd name="T20" fmla="*/ 5 w 8"/>
                <a:gd name="T21" fmla="*/ 3 h 8"/>
                <a:gd name="T22" fmla="*/ 4 w 8"/>
                <a:gd name="T23" fmla="*/ 2 h 8"/>
                <a:gd name="T24" fmla="*/ 3 w 8"/>
                <a:gd name="T25" fmla="*/ 1 h 8"/>
                <a:gd name="T26" fmla="*/ 3 w 8"/>
                <a:gd name="T27" fmla="*/ 2 h 8"/>
                <a:gd name="T28" fmla="*/ 0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76" name="Freeform 87"/>
            <p:cNvSpPr/>
            <p:nvPr/>
          </p:nvSpPr>
          <p:spPr bwMode="auto">
            <a:xfrm>
              <a:off x="4061346" y="5660947"/>
              <a:ext cx="15180" cy="7590"/>
            </a:xfrm>
            <a:custGeom>
              <a:avLst/>
              <a:gdLst>
                <a:gd name="T0" fmla="*/ 5 w 6"/>
                <a:gd name="T1" fmla="*/ 2 h 3"/>
                <a:gd name="T2" fmla="*/ 6 w 6"/>
                <a:gd name="T3" fmla="*/ 1 h 3"/>
                <a:gd name="T4" fmla="*/ 0 w 6"/>
                <a:gd name="T5" fmla="*/ 0 h 3"/>
                <a:gd name="T6" fmla="*/ 0 w 6"/>
                <a:gd name="T7" fmla="*/ 1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77" name="Freeform 88"/>
            <p:cNvSpPr/>
            <p:nvPr/>
          </p:nvSpPr>
          <p:spPr bwMode="auto">
            <a:xfrm>
              <a:off x="4025565" y="5735762"/>
              <a:ext cx="5422" cy="7590"/>
            </a:xfrm>
            <a:custGeom>
              <a:avLst/>
              <a:gdLst>
                <a:gd name="T0" fmla="*/ 1 w 2"/>
                <a:gd name="T1" fmla="*/ 0 h 3"/>
                <a:gd name="T2" fmla="*/ 0 w 2"/>
                <a:gd name="T3" fmla="*/ 1 h 3"/>
                <a:gd name="T4" fmla="*/ 0 w 2"/>
                <a:gd name="T5" fmla="*/ 3 h 3"/>
                <a:gd name="T6" fmla="*/ 2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78" name="Freeform 89"/>
            <p:cNvSpPr/>
            <p:nvPr/>
          </p:nvSpPr>
          <p:spPr bwMode="auto">
            <a:xfrm>
              <a:off x="4020144" y="5702150"/>
              <a:ext cx="13011" cy="13011"/>
            </a:xfrm>
            <a:custGeom>
              <a:avLst/>
              <a:gdLst>
                <a:gd name="T0" fmla="*/ 5 w 5"/>
                <a:gd name="T1" fmla="*/ 4 h 5"/>
                <a:gd name="T2" fmla="*/ 5 w 5"/>
                <a:gd name="T3" fmla="*/ 1 h 5"/>
                <a:gd name="T4" fmla="*/ 2 w 5"/>
                <a:gd name="T5" fmla="*/ 2 h 5"/>
                <a:gd name="T6" fmla="*/ 1 w 5"/>
                <a:gd name="T7" fmla="*/ 1 h 5"/>
                <a:gd name="T8" fmla="*/ 0 w 5"/>
                <a:gd name="T9" fmla="*/ 2 h 5"/>
                <a:gd name="T10" fmla="*/ 1 w 5"/>
                <a:gd name="T11" fmla="*/ 2 h 5"/>
                <a:gd name="T12" fmla="*/ 0 w 5"/>
                <a:gd name="T13" fmla="*/ 4 h 5"/>
                <a:gd name="T14" fmla="*/ 2 w 5"/>
                <a:gd name="T15" fmla="*/ 5 h 5"/>
                <a:gd name="T16" fmla="*/ 4 w 5"/>
                <a:gd name="T17" fmla="*/ 5 h 5"/>
                <a:gd name="T18" fmla="*/ 5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79" name="Freeform 90"/>
            <p:cNvSpPr/>
            <p:nvPr/>
          </p:nvSpPr>
          <p:spPr bwMode="auto">
            <a:xfrm>
              <a:off x="4102549" y="5676127"/>
              <a:ext cx="17349" cy="20602"/>
            </a:xfrm>
            <a:custGeom>
              <a:avLst/>
              <a:gdLst>
                <a:gd name="T0" fmla="*/ 1 w 7"/>
                <a:gd name="T1" fmla="*/ 5 h 8"/>
                <a:gd name="T2" fmla="*/ 0 w 7"/>
                <a:gd name="T3" fmla="*/ 6 h 8"/>
                <a:gd name="T4" fmla="*/ 2 w 7"/>
                <a:gd name="T5" fmla="*/ 8 h 8"/>
                <a:gd name="T6" fmla="*/ 3 w 7"/>
                <a:gd name="T7" fmla="*/ 7 h 8"/>
                <a:gd name="T8" fmla="*/ 2 w 7"/>
                <a:gd name="T9" fmla="*/ 4 h 8"/>
                <a:gd name="T10" fmla="*/ 5 w 7"/>
                <a:gd name="T11" fmla="*/ 2 h 8"/>
                <a:gd name="T12" fmla="*/ 7 w 7"/>
                <a:gd name="T13" fmla="*/ 0 h 8"/>
                <a:gd name="T14" fmla="*/ 6 w 7"/>
                <a:gd name="T15" fmla="*/ 0 h 8"/>
                <a:gd name="T16" fmla="*/ 6 w 7"/>
                <a:gd name="T17" fmla="*/ 0 h 8"/>
                <a:gd name="T18" fmla="*/ 2 w 7"/>
                <a:gd name="T19" fmla="*/ 2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80" name="Freeform 91"/>
            <p:cNvSpPr/>
            <p:nvPr/>
          </p:nvSpPr>
          <p:spPr bwMode="auto">
            <a:xfrm>
              <a:off x="4107971" y="5660947"/>
              <a:ext cx="4337" cy="7590"/>
            </a:xfrm>
            <a:custGeom>
              <a:avLst/>
              <a:gdLst>
                <a:gd name="T0" fmla="*/ 0 w 2"/>
                <a:gd name="T1" fmla="*/ 2 h 3"/>
                <a:gd name="T2" fmla="*/ 2 w 2"/>
                <a:gd name="T3" fmla="*/ 2 h 3"/>
                <a:gd name="T4" fmla="*/ 0 w 2"/>
                <a:gd name="T5" fmla="*/ 2 h 3"/>
              </a:gdLst>
              <a:ahLst/>
              <a:cxnLst>
                <a:cxn ang="0">
                  <a:pos x="T0" y="T1"/>
                </a:cxn>
                <a:cxn ang="0">
                  <a:pos x="T2" y="T3"/>
                </a:cxn>
                <a:cxn ang="0">
                  <a:pos x="T4" y="T5"/>
                </a:cxn>
              </a:cxnLst>
              <a:rect l="0" t="0" r="r" b="b"/>
              <a:pathLst>
                <a:path w="2" h="3">
                  <a:moveTo>
                    <a:pt x="0" y="2"/>
                  </a:moveTo>
                  <a:cubicBezTo>
                    <a:pt x="0" y="3"/>
                    <a:pt x="1" y="2"/>
                    <a:pt x="2"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81" name="Freeform 92"/>
            <p:cNvSpPr/>
            <p:nvPr/>
          </p:nvSpPr>
          <p:spPr bwMode="auto">
            <a:xfrm>
              <a:off x="4145920" y="5663116"/>
              <a:ext cx="10843" cy="8674"/>
            </a:xfrm>
            <a:custGeom>
              <a:avLst/>
              <a:gdLst>
                <a:gd name="T0" fmla="*/ 2 w 4"/>
                <a:gd name="T1" fmla="*/ 0 h 3"/>
                <a:gd name="T2" fmla="*/ 0 w 4"/>
                <a:gd name="T3" fmla="*/ 1 h 3"/>
                <a:gd name="T4" fmla="*/ 0 w 4"/>
                <a:gd name="T5" fmla="*/ 2 h 3"/>
                <a:gd name="T6" fmla="*/ 4 w 4"/>
                <a:gd name="T7" fmla="*/ 2 h 3"/>
                <a:gd name="T8" fmla="*/ 4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82" name="Freeform 93"/>
            <p:cNvSpPr/>
            <p:nvPr/>
          </p:nvSpPr>
          <p:spPr bwMode="auto">
            <a:xfrm>
              <a:off x="3938823" y="5709740"/>
              <a:ext cx="9759" cy="9759"/>
            </a:xfrm>
            <a:custGeom>
              <a:avLst/>
              <a:gdLst>
                <a:gd name="T0" fmla="*/ 2 w 4"/>
                <a:gd name="T1" fmla="*/ 0 h 4"/>
                <a:gd name="T2" fmla="*/ 0 w 4"/>
                <a:gd name="T3" fmla="*/ 2 h 4"/>
                <a:gd name="T4" fmla="*/ 2 w 4"/>
                <a:gd name="T5" fmla="*/ 3 h 4"/>
                <a:gd name="T6" fmla="*/ 4 w 4"/>
                <a:gd name="T7" fmla="*/ 2 h 4"/>
                <a:gd name="T8" fmla="*/ 3 w 4"/>
                <a:gd name="T9" fmla="*/ 1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83" name="Freeform 94"/>
            <p:cNvSpPr/>
            <p:nvPr/>
          </p:nvSpPr>
          <p:spPr bwMode="auto">
            <a:xfrm>
              <a:off x="3954003" y="5812747"/>
              <a:ext cx="4337" cy="4337"/>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84" name="Freeform 95"/>
            <p:cNvSpPr/>
            <p:nvPr/>
          </p:nvSpPr>
          <p:spPr bwMode="auto">
            <a:xfrm>
              <a:off x="3930148" y="5804073"/>
              <a:ext cx="23854" cy="13011"/>
            </a:xfrm>
            <a:custGeom>
              <a:avLst/>
              <a:gdLst>
                <a:gd name="T0" fmla="*/ 6 w 9"/>
                <a:gd name="T1" fmla="*/ 4 h 5"/>
                <a:gd name="T2" fmla="*/ 7 w 9"/>
                <a:gd name="T3" fmla="*/ 5 h 5"/>
                <a:gd name="T4" fmla="*/ 9 w 9"/>
                <a:gd name="T5" fmla="*/ 4 h 5"/>
                <a:gd name="T6" fmla="*/ 6 w 9"/>
                <a:gd name="T7" fmla="*/ 2 h 5"/>
                <a:gd name="T8" fmla="*/ 5 w 9"/>
                <a:gd name="T9" fmla="*/ 1 h 5"/>
                <a:gd name="T10" fmla="*/ 4 w 9"/>
                <a:gd name="T11" fmla="*/ 0 h 5"/>
                <a:gd name="T12" fmla="*/ 1 w 9"/>
                <a:gd name="T13" fmla="*/ 0 h 5"/>
                <a:gd name="T14" fmla="*/ 0 w 9"/>
                <a:gd name="T15" fmla="*/ 2 h 5"/>
                <a:gd name="T16" fmla="*/ 2 w 9"/>
                <a:gd name="T17" fmla="*/ 1 h 5"/>
                <a:gd name="T18" fmla="*/ 4 w 9"/>
                <a:gd name="T19" fmla="*/ 3 h 5"/>
                <a:gd name="T20" fmla="*/ 6 w 9"/>
                <a:gd name="T21" fmla="*/ 3 h 5"/>
                <a:gd name="T22" fmla="*/ 6 w 9"/>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85" name="Freeform 96"/>
            <p:cNvSpPr/>
            <p:nvPr/>
          </p:nvSpPr>
          <p:spPr bwMode="auto">
            <a:xfrm>
              <a:off x="3938823" y="5812747"/>
              <a:ext cx="4337" cy="4337"/>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86" name="Freeform 97"/>
            <p:cNvSpPr/>
            <p:nvPr/>
          </p:nvSpPr>
          <p:spPr bwMode="auto">
            <a:xfrm>
              <a:off x="3938823" y="5801904"/>
              <a:ext cx="2169" cy="2169"/>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87" name="Freeform 98"/>
            <p:cNvSpPr/>
            <p:nvPr/>
          </p:nvSpPr>
          <p:spPr bwMode="auto">
            <a:xfrm>
              <a:off x="3943160" y="5801904"/>
              <a:ext cx="3253" cy="2169"/>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88" name="Freeform 99"/>
            <p:cNvSpPr/>
            <p:nvPr/>
          </p:nvSpPr>
          <p:spPr bwMode="auto">
            <a:xfrm>
              <a:off x="3946412" y="5804073"/>
              <a:ext cx="2169" cy="325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89" name="Freeform 100"/>
            <p:cNvSpPr/>
            <p:nvPr/>
          </p:nvSpPr>
          <p:spPr bwMode="auto">
            <a:xfrm>
              <a:off x="3948581" y="5807325"/>
              <a:ext cx="2169" cy="2169"/>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90" name="Freeform 101"/>
            <p:cNvSpPr/>
            <p:nvPr/>
          </p:nvSpPr>
          <p:spPr bwMode="auto">
            <a:xfrm>
              <a:off x="4222905" y="5848528"/>
              <a:ext cx="15180" cy="15180"/>
            </a:xfrm>
            <a:custGeom>
              <a:avLst/>
              <a:gdLst>
                <a:gd name="T0" fmla="*/ 4 w 6"/>
                <a:gd name="T1" fmla="*/ 6 h 6"/>
                <a:gd name="T2" fmla="*/ 6 w 6"/>
                <a:gd name="T3" fmla="*/ 1 h 6"/>
                <a:gd name="T4" fmla="*/ 4 w 6"/>
                <a:gd name="T5" fmla="*/ 0 h 6"/>
                <a:gd name="T6" fmla="*/ 4 w 6"/>
                <a:gd name="T7" fmla="*/ 0 h 6"/>
                <a:gd name="T8" fmla="*/ 3 w 6"/>
                <a:gd name="T9" fmla="*/ 0 h 6"/>
                <a:gd name="T10" fmla="*/ 2 w 6"/>
                <a:gd name="T11" fmla="*/ 1 h 6"/>
                <a:gd name="T12" fmla="*/ 1 w 6"/>
                <a:gd name="T13" fmla="*/ 1 h 6"/>
                <a:gd name="T14" fmla="*/ 0 w 6"/>
                <a:gd name="T15" fmla="*/ 2 h 6"/>
                <a:gd name="T16" fmla="*/ 1 w 6"/>
                <a:gd name="T17" fmla="*/ 2 h 6"/>
                <a:gd name="T18" fmla="*/ 3 w 6"/>
                <a:gd name="T19" fmla="*/ 4 h 6"/>
                <a:gd name="T20" fmla="*/ 4 w 6"/>
                <a:gd name="T21" fmla="*/ 5 h 6"/>
                <a:gd name="T22" fmla="*/ 4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91" name="Freeform 102"/>
            <p:cNvSpPr/>
            <p:nvPr/>
          </p:nvSpPr>
          <p:spPr bwMode="auto">
            <a:xfrm>
              <a:off x="3950749" y="5681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92" name="Freeform 103"/>
            <p:cNvSpPr/>
            <p:nvPr/>
          </p:nvSpPr>
          <p:spPr bwMode="auto">
            <a:xfrm>
              <a:off x="4200135" y="5771544"/>
              <a:ext cx="4337" cy="4337"/>
            </a:xfrm>
            <a:custGeom>
              <a:avLst/>
              <a:gdLst>
                <a:gd name="T0" fmla="*/ 2 w 2"/>
                <a:gd name="T1" fmla="*/ 0 h 2"/>
                <a:gd name="T2" fmla="*/ 0 w 2"/>
                <a:gd name="T3" fmla="*/ 1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93" name="Freeform 104"/>
            <p:cNvSpPr/>
            <p:nvPr/>
          </p:nvSpPr>
          <p:spPr bwMode="auto">
            <a:xfrm>
              <a:off x="4168691" y="5686970"/>
              <a:ext cx="3253"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94" name="Freeform 105"/>
            <p:cNvSpPr/>
            <p:nvPr/>
          </p:nvSpPr>
          <p:spPr bwMode="auto">
            <a:xfrm>
              <a:off x="4171943" y="56869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95" name="Freeform 106"/>
            <p:cNvSpPr/>
            <p:nvPr/>
          </p:nvSpPr>
          <p:spPr bwMode="auto">
            <a:xfrm>
              <a:off x="4130741" y="5696728"/>
              <a:ext cx="2169" cy="325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96" name="Freeform 107"/>
            <p:cNvSpPr/>
            <p:nvPr/>
          </p:nvSpPr>
          <p:spPr bwMode="auto">
            <a:xfrm>
              <a:off x="3894367" y="5796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97" name="Freeform 108"/>
            <p:cNvSpPr/>
            <p:nvPr/>
          </p:nvSpPr>
          <p:spPr bwMode="auto">
            <a:xfrm>
              <a:off x="4051588" y="5763954"/>
              <a:ext cx="2169" cy="2169"/>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98" name="Freeform 109"/>
            <p:cNvSpPr/>
            <p:nvPr/>
          </p:nvSpPr>
          <p:spPr bwMode="auto">
            <a:xfrm>
              <a:off x="4053757" y="5707571"/>
              <a:ext cx="15180" cy="30360"/>
            </a:xfrm>
            <a:custGeom>
              <a:avLst/>
              <a:gdLst>
                <a:gd name="T0" fmla="*/ 6 w 6"/>
                <a:gd name="T1" fmla="*/ 0 h 12"/>
                <a:gd name="T2" fmla="*/ 3 w 6"/>
                <a:gd name="T3" fmla="*/ 6 h 12"/>
                <a:gd name="T4" fmla="*/ 4 w 6"/>
                <a:gd name="T5" fmla="*/ 7 h 12"/>
                <a:gd name="T6" fmla="*/ 2 w 6"/>
                <a:gd name="T7" fmla="*/ 11 h 12"/>
                <a:gd name="T8" fmla="*/ 0 w 6"/>
                <a:gd name="T9" fmla="*/ 8 h 12"/>
                <a:gd name="T10" fmla="*/ 0 w 6"/>
                <a:gd name="T11" fmla="*/ 11 h 12"/>
                <a:gd name="T12" fmla="*/ 0 w 6"/>
                <a:gd name="T13" fmla="*/ 12 h 12"/>
                <a:gd name="T14" fmla="*/ 1 w 6"/>
                <a:gd name="T15" fmla="*/ 12 h 12"/>
                <a:gd name="T16" fmla="*/ 3 w 6"/>
                <a:gd name="T17" fmla="*/ 11 h 12"/>
                <a:gd name="T18" fmla="*/ 4 w 6"/>
                <a:gd name="T19" fmla="*/ 11 h 12"/>
                <a:gd name="T20" fmla="*/ 5 w 6"/>
                <a:gd name="T21" fmla="*/ 8 h 12"/>
                <a:gd name="T22" fmla="*/ 6 w 6"/>
                <a:gd name="T23" fmla="*/ 9 h 12"/>
                <a:gd name="T24" fmla="*/ 6 w 6"/>
                <a:gd name="T25" fmla="*/ 6 h 12"/>
                <a:gd name="T26" fmla="*/ 4 w 6"/>
                <a:gd name="T27" fmla="*/ 5 h 12"/>
                <a:gd name="T28" fmla="*/ 6 w 6"/>
                <a:gd name="T29" fmla="*/ 1 h 12"/>
                <a:gd name="T30" fmla="*/ 6 w 6"/>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2">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99" name="Freeform 110"/>
            <p:cNvSpPr/>
            <p:nvPr/>
          </p:nvSpPr>
          <p:spPr bwMode="auto">
            <a:xfrm>
              <a:off x="3971351" y="5740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00" name="Freeform 111"/>
            <p:cNvSpPr/>
            <p:nvPr/>
          </p:nvSpPr>
          <p:spPr bwMode="auto">
            <a:xfrm>
              <a:off x="4187123" y="5809494"/>
              <a:ext cx="5422" cy="7590"/>
            </a:xfrm>
            <a:custGeom>
              <a:avLst/>
              <a:gdLst>
                <a:gd name="T0" fmla="*/ 1 w 2"/>
                <a:gd name="T1" fmla="*/ 0 h 3"/>
                <a:gd name="T2" fmla="*/ 1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01" name="Freeform 112"/>
            <p:cNvSpPr/>
            <p:nvPr/>
          </p:nvSpPr>
          <p:spPr bwMode="auto">
            <a:xfrm>
              <a:off x="4081948" y="5704318"/>
              <a:ext cx="7590" cy="7590"/>
            </a:xfrm>
            <a:custGeom>
              <a:avLst/>
              <a:gdLst>
                <a:gd name="T0" fmla="*/ 0 w 3"/>
                <a:gd name="T1" fmla="*/ 0 h 3"/>
                <a:gd name="T2" fmla="*/ 2 w 3"/>
                <a:gd name="T3" fmla="*/ 3 h 3"/>
                <a:gd name="T4" fmla="*/ 2 w 3"/>
                <a:gd name="T5" fmla="*/ 2 h 3"/>
                <a:gd name="T6" fmla="*/ 3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02" name="Freeform 113"/>
            <p:cNvSpPr/>
            <p:nvPr/>
          </p:nvSpPr>
          <p:spPr bwMode="auto">
            <a:xfrm>
              <a:off x="4076526" y="56967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03" name="Freeform 114"/>
            <p:cNvSpPr/>
            <p:nvPr/>
          </p:nvSpPr>
          <p:spPr bwMode="auto">
            <a:xfrm>
              <a:off x="4087369" y="5796482"/>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04" name="Freeform 115"/>
            <p:cNvSpPr/>
            <p:nvPr/>
          </p:nvSpPr>
          <p:spPr bwMode="auto">
            <a:xfrm>
              <a:off x="4087369" y="5709740"/>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05" name="Freeform 116"/>
            <p:cNvSpPr/>
            <p:nvPr/>
          </p:nvSpPr>
          <p:spPr bwMode="auto">
            <a:xfrm>
              <a:off x="4128572" y="5694560"/>
              <a:ext cx="2169"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06" name="Freeform 117"/>
            <p:cNvSpPr/>
            <p:nvPr/>
          </p:nvSpPr>
          <p:spPr bwMode="auto">
            <a:xfrm>
              <a:off x="4072189" y="5722751"/>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07" name="Freeform 118"/>
            <p:cNvSpPr/>
            <p:nvPr/>
          </p:nvSpPr>
          <p:spPr bwMode="auto">
            <a:xfrm>
              <a:off x="4171943" y="5683717"/>
              <a:ext cx="2169"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08" name="Freeform 119"/>
            <p:cNvSpPr/>
            <p:nvPr/>
          </p:nvSpPr>
          <p:spPr bwMode="auto">
            <a:xfrm>
              <a:off x="4012554" y="5655525"/>
              <a:ext cx="10843" cy="5422"/>
            </a:xfrm>
            <a:custGeom>
              <a:avLst/>
              <a:gdLst>
                <a:gd name="T0" fmla="*/ 4 w 4"/>
                <a:gd name="T1" fmla="*/ 1 h 2"/>
                <a:gd name="T2" fmla="*/ 0 w 4"/>
                <a:gd name="T3" fmla="*/ 2 h 2"/>
                <a:gd name="T4" fmla="*/ 3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09" name="Freeform 120"/>
            <p:cNvSpPr/>
            <p:nvPr/>
          </p:nvSpPr>
          <p:spPr bwMode="auto">
            <a:xfrm>
              <a:off x="4017975" y="5686970"/>
              <a:ext cx="2169" cy="4337"/>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10" name="Freeform 121"/>
            <p:cNvSpPr/>
            <p:nvPr/>
          </p:nvSpPr>
          <p:spPr bwMode="auto">
            <a:xfrm>
              <a:off x="3892198" y="5792145"/>
              <a:ext cx="2169" cy="4337"/>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11" name="Freeform 122"/>
            <p:cNvSpPr/>
            <p:nvPr/>
          </p:nvSpPr>
          <p:spPr bwMode="auto">
            <a:xfrm>
              <a:off x="3892198" y="5788893"/>
              <a:ext cx="0" cy="325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grpSp>
      <p:grpSp>
        <p:nvGrpSpPr>
          <p:cNvPr id="112" name="组合 111"/>
          <p:cNvGrpSpPr/>
          <p:nvPr/>
        </p:nvGrpSpPr>
        <p:grpSpPr>
          <a:xfrm>
            <a:off x="2569587" y="3250881"/>
            <a:ext cx="399987" cy="342963"/>
            <a:chOff x="5964264" y="5437584"/>
            <a:chExt cx="532384" cy="456484"/>
          </a:xfrm>
          <a:solidFill>
            <a:srgbClr val="9B1E23"/>
          </a:solidFill>
        </p:grpSpPr>
        <p:sp>
          <p:nvSpPr>
            <p:cNvPr id="113" name="Freeform 212"/>
            <p:cNvSpPr>
              <a:spLocks noEditPoints="1"/>
            </p:cNvSpPr>
            <p:nvPr/>
          </p:nvSpPr>
          <p:spPr bwMode="auto">
            <a:xfrm>
              <a:off x="6141003" y="5437584"/>
              <a:ext cx="355645" cy="315527"/>
            </a:xfrm>
            <a:custGeom>
              <a:avLst/>
              <a:gdLst>
                <a:gd name="T0" fmla="*/ 8 w 139"/>
                <a:gd name="T1" fmla="*/ 123 h 123"/>
                <a:gd name="T2" fmla="*/ 20 w 139"/>
                <a:gd name="T3" fmla="*/ 90 h 123"/>
                <a:gd name="T4" fmla="*/ 0 w 139"/>
                <a:gd name="T5" fmla="*/ 53 h 123"/>
                <a:gd name="T6" fmla="*/ 69 w 139"/>
                <a:gd name="T7" fmla="*/ 0 h 123"/>
                <a:gd name="T8" fmla="*/ 139 w 139"/>
                <a:gd name="T9" fmla="*/ 53 h 123"/>
                <a:gd name="T10" fmla="*/ 69 w 139"/>
                <a:gd name="T11" fmla="*/ 106 h 123"/>
                <a:gd name="T12" fmla="*/ 45 w 139"/>
                <a:gd name="T13" fmla="*/ 103 h 123"/>
                <a:gd name="T14" fmla="*/ 22 w 139"/>
                <a:gd name="T15" fmla="*/ 115 h 123"/>
                <a:gd name="T16" fmla="*/ 8 w 139"/>
                <a:gd name="T17" fmla="*/ 123 h 123"/>
                <a:gd name="T18" fmla="*/ 69 w 139"/>
                <a:gd name="T19" fmla="*/ 12 h 123"/>
                <a:gd name="T20" fmla="*/ 12 w 139"/>
                <a:gd name="T21" fmla="*/ 53 h 123"/>
                <a:gd name="T22" fmla="*/ 30 w 139"/>
                <a:gd name="T23" fmla="*/ 83 h 123"/>
                <a:gd name="T24" fmla="*/ 34 w 139"/>
                <a:gd name="T25" fmla="*/ 85 h 123"/>
                <a:gd name="T26" fmla="*/ 30 w 139"/>
                <a:gd name="T27" fmla="*/ 97 h 123"/>
                <a:gd name="T28" fmla="*/ 45 w 139"/>
                <a:gd name="T29" fmla="*/ 91 h 123"/>
                <a:gd name="T30" fmla="*/ 46 w 139"/>
                <a:gd name="T31" fmla="*/ 91 h 123"/>
                <a:gd name="T32" fmla="*/ 47 w 139"/>
                <a:gd name="T33" fmla="*/ 91 h 123"/>
                <a:gd name="T34" fmla="*/ 69 w 139"/>
                <a:gd name="T35" fmla="*/ 94 h 123"/>
                <a:gd name="T36" fmla="*/ 127 w 139"/>
                <a:gd name="T37" fmla="*/ 53 h 123"/>
                <a:gd name="T38" fmla="*/ 69 w 139"/>
                <a:gd name="T39" fmla="*/ 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23">
                  <a:moveTo>
                    <a:pt x="8" y="123"/>
                  </a:moveTo>
                  <a:cubicBezTo>
                    <a:pt x="20" y="90"/>
                    <a:pt x="20" y="90"/>
                    <a:pt x="20" y="90"/>
                  </a:cubicBezTo>
                  <a:cubicBezTo>
                    <a:pt x="7" y="80"/>
                    <a:pt x="0" y="67"/>
                    <a:pt x="0" y="53"/>
                  </a:cubicBezTo>
                  <a:cubicBezTo>
                    <a:pt x="0" y="24"/>
                    <a:pt x="31" y="0"/>
                    <a:pt x="69" y="0"/>
                  </a:cubicBezTo>
                  <a:cubicBezTo>
                    <a:pt x="108" y="0"/>
                    <a:pt x="139" y="24"/>
                    <a:pt x="139" y="53"/>
                  </a:cubicBezTo>
                  <a:cubicBezTo>
                    <a:pt x="139" y="82"/>
                    <a:pt x="108" y="106"/>
                    <a:pt x="69" y="106"/>
                  </a:cubicBezTo>
                  <a:cubicBezTo>
                    <a:pt x="61" y="106"/>
                    <a:pt x="53" y="105"/>
                    <a:pt x="45" y="103"/>
                  </a:cubicBezTo>
                  <a:cubicBezTo>
                    <a:pt x="42" y="104"/>
                    <a:pt x="31" y="110"/>
                    <a:pt x="22" y="115"/>
                  </a:cubicBezTo>
                  <a:cubicBezTo>
                    <a:pt x="8" y="123"/>
                    <a:pt x="8" y="123"/>
                    <a:pt x="8" y="123"/>
                  </a:cubicBezTo>
                  <a:close/>
                  <a:moveTo>
                    <a:pt x="69" y="12"/>
                  </a:moveTo>
                  <a:cubicBezTo>
                    <a:pt x="38" y="12"/>
                    <a:pt x="12" y="30"/>
                    <a:pt x="12" y="53"/>
                  </a:cubicBezTo>
                  <a:cubicBezTo>
                    <a:pt x="12" y="64"/>
                    <a:pt x="18" y="75"/>
                    <a:pt x="30" y="83"/>
                  </a:cubicBezTo>
                  <a:cubicBezTo>
                    <a:pt x="34" y="85"/>
                    <a:pt x="34" y="85"/>
                    <a:pt x="34" y="85"/>
                  </a:cubicBezTo>
                  <a:cubicBezTo>
                    <a:pt x="30" y="97"/>
                    <a:pt x="30" y="97"/>
                    <a:pt x="30" y="97"/>
                  </a:cubicBezTo>
                  <a:cubicBezTo>
                    <a:pt x="42" y="91"/>
                    <a:pt x="44" y="91"/>
                    <a:pt x="45" y="91"/>
                  </a:cubicBezTo>
                  <a:cubicBezTo>
                    <a:pt x="46" y="91"/>
                    <a:pt x="46" y="91"/>
                    <a:pt x="46" y="91"/>
                  </a:cubicBezTo>
                  <a:cubicBezTo>
                    <a:pt x="47" y="91"/>
                    <a:pt x="47" y="91"/>
                    <a:pt x="47" y="91"/>
                  </a:cubicBezTo>
                  <a:cubicBezTo>
                    <a:pt x="54" y="93"/>
                    <a:pt x="62" y="94"/>
                    <a:pt x="69" y="94"/>
                  </a:cubicBezTo>
                  <a:cubicBezTo>
                    <a:pt x="101" y="94"/>
                    <a:pt x="127" y="76"/>
                    <a:pt x="127" y="53"/>
                  </a:cubicBezTo>
                  <a:cubicBezTo>
                    <a:pt x="127" y="30"/>
                    <a:pt x="101" y="12"/>
                    <a:pt x="6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14" name="Freeform 213"/>
            <p:cNvSpPr/>
            <p:nvPr/>
          </p:nvSpPr>
          <p:spPr bwMode="auto">
            <a:xfrm>
              <a:off x="6238588" y="5529748"/>
              <a:ext cx="169148" cy="16265"/>
            </a:xfrm>
            <a:custGeom>
              <a:avLst/>
              <a:gdLst>
                <a:gd name="T0" fmla="*/ 156 w 156"/>
                <a:gd name="T1" fmla="*/ 15 h 15"/>
                <a:gd name="T2" fmla="*/ 0 w 156"/>
                <a:gd name="T3" fmla="*/ 15 h 15"/>
                <a:gd name="T4" fmla="*/ 0 w 156"/>
                <a:gd name="T5" fmla="*/ 0 h 15"/>
                <a:gd name="T6" fmla="*/ 156 w 156"/>
                <a:gd name="T7" fmla="*/ 0 h 15"/>
                <a:gd name="T8" fmla="*/ 156 w 156"/>
                <a:gd name="T9" fmla="*/ 15 h 15"/>
                <a:gd name="T10" fmla="*/ 156 w 156"/>
                <a:gd name="T11" fmla="*/ 15 h 15"/>
              </a:gdLst>
              <a:ahLst/>
              <a:cxnLst>
                <a:cxn ang="0">
                  <a:pos x="T0" y="T1"/>
                </a:cxn>
                <a:cxn ang="0">
                  <a:pos x="T2" y="T3"/>
                </a:cxn>
                <a:cxn ang="0">
                  <a:pos x="T4" y="T5"/>
                </a:cxn>
                <a:cxn ang="0">
                  <a:pos x="T6" y="T7"/>
                </a:cxn>
                <a:cxn ang="0">
                  <a:pos x="T8" y="T9"/>
                </a:cxn>
                <a:cxn ang="0">
                  <a:pos x="T10" y="T11"/>
                </a:cxn>
              </a:cxnLst>
              <a:rect l="0" t="0" r="r" b="b"/>
              <a:pathLst>
                <a:path w="156" h="15">
                  <a:moveTo>
                    <a:pt x="156" y="15"/>
                  </a:moveTo>
                  <a:lnTo>
                    <a:pt x="0" y="15"/>
                  </a:lnTo>
                  <a:lnTo>
                    <a:pt x="0" y="0"/>
                  </a:lnTo>
                  <a:lnTo>
                    <a:pt x="156" y="0"/>
                  </a:lnTo>
                  <a:lnTo>
                    <a:pt x="156" y="15"/>
                  </a:lnTo>
                  <a:lnTo>
                    <a:pt x="15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15" name="Freeform 214"/>
            <p:cNvSpPr/>
            <p:nvPr/>
          </p:nvSpPr>
          <p:spPr bwMode="auto">
            <a:xfrm>
              <a:off x="6238588" y="5561192"/>
              <a:ext cx="169148" cy="15180"/>
            </a:xfrm>
            <a:custGeom>
              <a:avLst/>
              <a:gdLst>
                <a:gd name="T0" fmla="*/ 156 w 156"/>
                <a:gd name="T1" fmla="*/ 14 h 14"/>
                <a:gd name="T2" fmla="*/ 0 w 156"/>
                <a:gd name="T3" fmla="*/ 14 h 14"/>
                <a:gd name="T4" fmla="*/ 0 w 156"/>
                <a:gd name="T5" fmla="*/ 0 h 14"/>
                <a:gd name="T6" fmla="*/ 156 w 156"/>
                <a:gd name="T7" fmla="*/ 0 h 14"/>
                <a:gd name="T8" fmla="*/ 156 w 156"/>
                <a:gd name="T9" fmla="*/ 14 h 14"/>
                <a:gd name="T10" fmla="*/ 156 w 156"/>
                <a:gd name="T11" fmla="*/ 14 h 14"/>
              </a:gdLst>
              <a:ahLst/>
              <a:cxnLst>
                <a:cxn ang="0">
                  <a:pos x="T0" y="T1"/>
                </a:cxn>
                <a:cxn ang="0">
                  <a:pos x="T2" y="T3"/>
                </a:cxn>
                <a:cxn ang="0">
                  <a:pos x="T4" y="T5"/>
                </a:cxn>
                <a:cxn ang="0">
                  <a:pos x="T6" y="T7"/>
                </a:cxn>
                <a:cxn ang="0">
                  <a:pos x="T8" y="T9"/>
                </a:cxn>
                <a:cxn ang="0">
                  <a:pos x="T10" y="T11"/>
                </a:cxn>
              </a:cxnLst>
              <a:rect l="0" t="0" r="r" b="b"/>
              <a:pathLst>
                <a:path w="156" h="14">
                  <a:moveTo>
                    <a:pt x="156" y="14"/>
                  </a:moveTo>
                  <a:lnTo>
                    <a:pt x="0" y="14"/>
                  </a:lnTo>
                  <a:lnTo>
                    <a:pt x="0" y="0"/>
                  </a:lnTo>
                  <a:lnTo>
                    <a:pt x="156" y="0"/>
                  </a:lnTo>
                  <a:lnTo>
                    <a:pt x="156" y="14"/>
                  </a:lnTo>
                  <a:lnTo>
                    <a:pt x="15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16" name="Freeform 215"/>
            <p:cNvSpPr/>
            <p:nvPr/>
          </p:nvSpPr>
          <p:spPr bwMode="auto">
            <a:xfrm>
              <a:off x="6238588" y="5591552"/>
              <a:ext cx="169148" cy="18433"/>
            </a:xfrm>
            <a:custGeom>
              <a:avLst/>
              <a:gdLst>
                <a:gd name="T0" fmla="*/ 156 w 156"/>
                <a:gd name="T1" fmla="*/ 17 h 17"/>
                <a:gd name="T2" fmla="*/ 0 w 156"/>
                <a:gd name="T3" fmla="*/ 17 h 17"/>
                <a:gd name="T4" fmla="*/ 0 w 156"/>
                <a:gd name="T5" fmla="*/ 0 h 17"/>
                <a:gd name="T6" fmla="*/ 156 w 156"/>
                <a:gd name="T7" fmla="*/ 0 h 17"/>
                <a:gd name="T8" fmla="*/ 156 w 156"/>
                <a:gd name="T9" fmla="*/ 17 h 17"/>
                <a:gd name="T10" fmla="*/ 156 w 156"/>
                <a:gd name="T11" fmla="*/ 17 h 17"/>
              </a:gdLst>
              <a:ahLst/>
              <a:cxnLst>
                <a:cxn ang="0">
                  <a:pos x="T0" y="T1"/>
                </a:cxn>
                <a:cxn ang="0">
                  <a:pos x="T2" y="T3"/>
                </a:cxn>
                <a:cxn ang="0">
                  <a:pos x="T4" y="T5"/>
                </a:cxn>
                <a:cxn ang="0">
                  <a:pos x="T6" y="T7"/>
                </a:cxn>
                <a:cxn ang="0">
                  <a:pos x="T8" y="T9"/>
                </a:cxn>
                <a:cxn ang="0">
                  <a:pos x="T10" y="T11"/>
                </a:cxn>
              </a:cxnLst>
              <a:rect l="0" t="0" r="r" b="b"/>
              <a:pathLst>
                <a:path w="156" h="17">
                  <a:moveTo>
                    <a:pt x="156" y="17"/>
                  </a:moveTo>
                  <a:lnTo>
                    <a:pt x="0" y="17"/>
                  </a:lnTo>
                  <a:lnTo>
                    <a:pt x="0" y="0"/>
                  </a:lnTo>
                  <a:lnTo>
                    <a:pt x="156" y="0"/>
                  </a:lnTo>
                  <a:lnTo>
                    <a:pt x="156" y="17"/>
                  </a:lnTo>
                  <a:lnTo>
                    <a:pt x="156"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17" name="Freeform 216"/>
            <p:cNvSpPr/>
            <p:nvPr/>
          </p:nvSpPr>
          <p:spPr bwMode="auto">
            <a:xfrm>
              <a:off x="5964264" y="5622997"/>
              <a:ext cx="250470" cy="271071"/>
            </a:xfrm>
            <a:custGeom>
              <a:avLst/>
              <a:gdLst>
                <a:gd name="T0" fmla="*/ 92 w 98"/>
                <a:gd name="T1" fmla="*/ 73 h 106"/>
                <a:gd name="T2" fmla="*/ 61 w 98"/>
                <a:gd name="T3" fmla="*/ 64 h 106"/>
                <a:gd name="T4" fmla="*/ 62 w 98"/>
                <a:gd name="T5" fmla="*/ 57 h 106"/>
                <a:gd name="T6" fmla="*/ 66 w 98"/>
                <a:gd name="T7" fmla="*/ 51 h 106"/>
                <a:gd name="T8" fmla="*/ 67 w 98"/>
                <a:gd name="T9" fmla="*/ 44 h 106"/>
                <a:gd name="T10" fmla="*/ 69 w 98"/>
                <a:gd name="T11" fmla="*/ 45 h 106"/>
                <a:gd name="T12" fmla="*/ 71 w 98"/>
                <a:gd name="T13" fmla="*/ 43 h 106"/>
                <a:gd name="T14" fmla="*/ 72 w 98"/>
                <a:gd name="T15" fmla="*/ 32 h 106"/>
                <a:gd name="T16" fmla="*/ 70 w 98"/>
                <a:gd name="T17" fmla="*/ 29 h 106"/>
                <a:gd name="T18" fmla="*/ 69 w 98"/>
                <a:gd name="T19" fmla="*/ 30 h 106"/>
                <a:gd name="T20" fmla="*/ 70 w 98"/>
                <a:gd name="T21" fmla="*/ 23 h 106"/>
                <a:gd name="T22" fmla="*/ 66 w 98"/>
                <a:gd name="T23" fmla="*/ 8 h 106"/>
                <a:gd name="T24" fmla="*/ 32 w 98"/>
                <a:gd name="T25" fmla="*/ 8 h 106"/>
                <a:gd name="T26" fmla="*/ 28 w 98"/>
                <a:gd name="T27" fmla="*/ 23 h 106"/>
                <a:gd name="T28" fmla="*/ 29 w 98"/>
                <a:gd name="T29" fmla="*/ 30 h 106"/>
                <a:gd name="T30" fmla="*/ 28 w 98"/>
                <a:gd name="T31" fmla="*/ 29 h 106"/>
                <a:gd name="T32" fmla="*/ 26 w 98"/>
                <a:gd name="T33" fmla="*/ 32 h 106"/>
                <a:gd name="T34" fmla="*/ 27 w 98"/>
                <a:gd name="T35" fmla="*/ 43 h 106"/>
                <a:gd name="T36" fmla="*/ 29 w 98"/>
                <a:gd name="T37" fmla="*/ 45 h 106"/>
                <a:gd name="T38" fmla="*/ 31 w 98"/>
                <a:gd name="T39" fmla="*/ 44 h 106"/>
                <a:gd name="T40" fmla="*/ 31 w 98"/>
                <a:gd name="T41" fmla="*/ 51 h 106"/>
                <a:gd name="T42" fmla="*/ 36 w 98"/>
                <a:gd name="T43" fmla="*/ 57 h 106"/>
                <a:gd name="T44" fmla="*/ 37 w 98"/>
                <a:gd name="T45" fmla="*/ 64 h 106"/>
                <a:gd name="T46" fmla="*/ 5 w 98"/>
                <a:gd name="T47" fmla="*/ 73 h 106"/>
                <a:gd name="T48" fmla="*/ 0 w 98"/>
                <a:gd name="T49" fmla="*/ 83 h 106"/>
                <a:gd name="T50" fmla="*/ 1 w 98"/>
                <a:gd name="T51" fmla="*/ 94 h 106"/>
                <a:gd name="T52" fmla="*/ 8 w 98"/>
                <a:gd name="T53" fmla="*/ 102 h 106"/>
                <a:gd name="T54" fmla="*/ 90 w 98"/>
                <a:gd name="T55" fmla="*/ 102 h 106"/>
                <a:gd name="T56" fmla="*/ 96 w 98"/>
                <a:gd name="T57" fmla="*/ 94 h 106"/>
                <a:gd name="T58" fmla="*/ 98 w 98"/>
                <a:gd name="T59" fmla="*/ 83 h 106"/>
                <a:gd name="T60" fmla="*/ 92 w 98"/>
                <a:gd name="T61"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6">
                  <a:moveTo>
                    <a:pt x="92" y="73"/>
                  </a:moveTo>
                  <a:cubicBezTo>
                    <a:pt x="82" y="69"/>
                    <a:pt x="72" y="66"/>
                    <a:pt x="61" y="64"/>
                  </a:cubicBezTo>
                  <a:cubicBezTo>
                    <a:pt x="61" y="62"/>
                    <a:pt x="62" y="59"/>
                    <a:pt x="62" y="57"/>
                  </a:cubicBezTo>
                  <a:cubicBezTo>
                    <a:pt x="65" y="55"/>
                    <a:pt x="66" y="53"/>
                    <a:pt x="66" y="51"/>
                  </a:cubicBezTo>
                  <a:cubicBezTo>
                    <a:pt x="67" y="49"/>
                    <a:pt x="67" y="46"/>
                    <a:pt x="67" y="44"/>
                  </a:cubicBezTo>
                  <a:cubicBezTo>
                    <a:pt x="68" y="44"/>
                    <a:pt x="68" y="44"/>
                    <a:pt x="69" y="45"/>
                  </a:cubicBezTo>
                  <a:cubicBezTo>
                    <a:pt x="70" y="45"/>
                    <a:pt x="71" y="44"/>
                    <a:pt x="71" y="43"/>
                  </a:cubicBezTo>
                  <a:cubicBezTo>
                    <a:pt x="72" y="32"/>
                    <a:pt x="72" y="32"/>
                    <a:pt x="72" y="32"/>
                  </a:cubicBezTo>
                  <a:cubicBezTo>
                    <a:pt x="72" y="31"/>
                    <a:pt x="71" y="30"/>
                    <a:pt x="70" y="29"/>
                  </a:cubicBezTo>
                  <a:cubicBezTo>
                    <a:pt x="70" y="29"/>
                    <a:pt x="69" y="29"/>
                    <a:pt x="69" y="30"/>
                  </a:cubicBezTo>
                  <a:cubicBezTo>
                    <a:pt x="69" y="28"/>
                    <a:pt x="69" y="25"/>
                    <a:pt x="70" y="23"/>
                  </a:cubicBezTo>
                  <a:cubicBezTo>
                    <a:pt x="70" y="20"/>
                    <a:pt x="71" y="13"/>
                    <a:pt x="66" y="8"/>
                  </a:cubicBezTo>
                  <a:cubicBezTo>
                    <a:pt x="58" y="0"/>
                    <a:pt x="40" y="0"/>
                    <a:pt x="32" y="8"/>
                  </a:cubicBezTo>
                  <a:cubicBezTo>
                    <a:pt x="27" y="13"/>
                    <a:pt x="28" y="20"/>
                    <a:pt x="28" y="23"/>
                  </a:cubicBezTo>
                  <a:cubicBezTo>
                    <a:pt x="28" y="25"/>
                    <a:pt x="29" y="28"/>
                    <a:pt x="29" y="30"/>
                  </a:cubicBezTo>
                  <a:cubicBezTo>
                    <a:pt x="29" y="29"/>
                    <a:pt x="28" y="29"/>
                    <a:pt x="28" y="29"/>
                  </a:cubicBezTo>
                  <a:cubicBezTo>
                    <a:pt x="27" y="30"/>
                    <a:pt x="26" y="31"/>
                    <a:pt x="26" y="32"/>
                  </a:cubicBezTo>
                  <a:cubicBezTo>
                    <a:pt x="27" y="43"/>
                    <a:pt x="27" y="43"/>
                    <a:pt x="27" y="43"/>
                  </a:cubicBezTo>
                  <a:cubicBezTo>
                    <a:pt x="27" y="44"/>
                    <a:pt x="28" y="45"/>
                    <a:pt x="29" y="45"/>
                  </a:cubicBezTo>
                  <a:cubicBezTo>
                    <a:pt x="30" y="44"/>
                    <a:pt x="30" y="44"/>
                    <a:pt x="31" y="44"/>
                  </a:cubicBezTo>
                  <a:cubicBezTo>
                    <a:pt x="31" y="46"/>
                    <a:pt x="31" y="49"/>
                    <a:pt x="31" y="51"/>
                  </a:cubicBezTo>
                  <a:cubicBezTo>
                    <a:pt x="32" y="53"/>
                    <a:pt x="33" y="55"/>
                    <a:pt x="36" y="57"/>
                  </a:cubicBezTo>
                  <a:cubicBezTo>
                    <a:pt x="36" y="59"/>
                    <a:pt x="36" y="62"/>
                    <a:pt x="37" y="64"/>
                  </a:cubicBezTo>
                  <a:cubicBezTo>
                    <a:pt x="26" y="66"/>
                    <a:pt x="15" y="69"/>
                    <a:pt x="5" y="73"/>
                  </a:cubicBezTo>
                  <a:cubicBezTo>
                    <a:pt x="2" y="75"/>
                    <a:pt x="0" y="80"/>
                    <a:pt x="0" y="83"/>
                  </a:cubicBezTo>
                  <a:cubicBezTo>
                    <a:pt x="1" y="87"/>
                    <a:pt x="1" y="91"/>
                    <a:pt x="1" y="94"/>
                  </a:cubicBezTo>
                  <a:cubicBezTo>
                    <a:pt x="2" y="98"/>
                    <a:pt x="5" y="101"/>
                    <a:pt x="8" y="102"/>
                  </a:cubicBezTo>
                  <a:cubicBezTo>
                    <a:pt x="35" y="106"/>
                    <a:pt x="63" y="106"/>
                    <a:pt x="90" y="102"/>
                  </a:cubicBezTo>
                  <a:cubicBezTo>
                    <a:pt x="93" y="101"/>
                    <a:pt x="96" y="98"/>
                    <a:pt x="96" y="94"/>
                  </a:cubicBezTo>
                  <a:cubicBezTo>
                    <a:pt x="97" y="91"/>
                    <a:pt x="97" y="87"/>
                    <a:pt x="98" y="83"/>
                  </a:cubicBezTo>
                  <a:cubicBezTo>
                    <a:pt x="98" y="80"/>
                    <a:pt x="96" y="75"/>
                    <a:pt x="92"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grpSp>
      <p:grpSp>
        <p:nvGrpSpPr>
          <p:cNvPr id="118" name="组合 117"/>
          <p:cNvGrpSpPr/>
          <p:nvPr/>
        </p:nvGrpSpPr>
        <p:grpSpPr>
          <a:xfrm>
            <a:off x="9659590" y="3333289"/>
            <a:ext cx="323412" cy="320968"/>
            <a:chOff x="7078908" y="5461438"/>
            <a:chExt cx="430461" cy="427208"/>
          </a:xfrm>
          <a:solidFill>
            <a:srgbClr val="9B1E23"/>
          </a:solidFill>
        </p:grpSpPr>
        <p:sp>
          <p:nvSpPr>
            <p:cNvPr id="119"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20"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grpSp>
      <p:sp>
        <p:nvSpPr>
          <p:cNvPr id="121" name="Freeform 247"/>
          <p:cNvSpPr>
            <a:spLocks noEditPoints="1"/>
          </p:cNvSpPr>
          <p:nvPr/>
        </p:nvSpPr>
        <p:spPr bwMode="auto">
          <a:xfrm>
            <a:off x="4579987" y="1926366"/>
            <a:ext cx="300602" cy="275348"/>
          </a:xfrm>
          <a:custGeom>
            <a:avLst/>
            <a:gdLst>
              <a:gd name="T0" fmla="*/ 139 w 156"/>
              <a:gd name="T1" fmla="*/ 26 h 143"/>
              <a:gd name="T2" fmla="*/ 117 w 156"/>
              <a:gd name="T3" fmla="*/ 26 h 143"/>
              <a:gd name="T4" fmla="*/ 117 w 156"/>
              <a:gd name="T5" fmla="*/ 23 h 143"/>
              <a:gd name="T6" fmla="*/ 94 w 156"/>
              <a:gd name="T7" fmla="*/ 0 h 143"/>
              <a:gd name="T8" fmla="*/ 62 w 156"/>
              <a:gd name="T9" fmla="*/ 0 h 143"/>
              <a:gd name="T10" fmla="*/ 39 w 156"/>
              <a:gd name="T11" fmla="*/ 23 h 143"/>
              <a:gd name="T12" fmla="*/ 39 w 156"/>
              <a:gd name="T13" fmla="*/ 26 h 143"/>
              <a:gd name="T14" fmla="*/ 16 w 156"/>
              <a:gd name="T15" fmla="*/ 26 h 143"/>
              <a:gd name="T16" fmla="*/ 0 w 156"/>
              <a:gd name="T17" fmla="*/ 42 h 143"/>
              <a:gd name="T18" fmla="*/ 0 w 156"/>
              <a:gd name="T19" fmla="*/ 121 h 143"/>
              <a:gd name="T20" fmla="*/ 15 w 156"/>
              <a:gd name="T21" fmla="*/ 137 h 143"/>
              <a:gd name="T22" fmla="*/ 14 w 156"/>
              <a:gd name="T23" fmla="*/ 139 h 143"/>
              <a:gd name="T24" fmla="*/ 19 w 156"/>
              <a:gd name="T25" fmla="*/ 143 h 143"/>
              <a:gd name="T26" fmla="*/ 27 w 156"/>
              <a:gd name="T27" fmla="*/ 143 h 143"/>
              <a:gd name="T28" fmla="*/ 31 w 156"/>
              <a:gd name="T29" fmla="*/ 139 h 143"/>
              <a:gd name="T30" fmla="*/ 31 w 156"/>
              <a:gd name="T31" fmla="*/ 138 h 143"/>
              <a:gd name="T32" fmla="*/ 125 w 156"/>
              <a:gd name="T33" fmla="*/ 138 h 143"/>
              <a:gd name="T34" fmla="*/ 124 w 156"/>
              <a:gd name="T35" fmla="*/ 139 h 143"/>
              <a:gd name="T36" fmla="*/ 129 w 156"/>
              <a:gd name="T37" fmla="*/ 143 h 143"/>
              <a:gd name="T38" fmla="*/ 137 w 156"/>
              <a:gd name="T39" fmla="*/ 143 h 143"/>
              <a:gd name="T40" fmla="*/ 141 w 156"/>
              <a:gd name="T41" fmla="*/ 139 h 143"/>
              <a:gd name="T42" fmla="*/ 141 w 156"/>
              <a:gd name="T43" fmla="*/ 137 h 143"/>
              <a:gd name="T44" fmla="*/ 156 w 156"/>
              <a:gd name="T45" fmla="*/ 121 h 143"/>
              <a:gd name="T46" fmla="*/ 156 w 156"/>
              <a:gd name="T47" fmla="*/ 42 h 143"/>
              <a:gd name="T48" fmla="*/ 139 w 156"/>
              <a:gd name="T49" fmla="*/ 26 h 143"/>
              <a:gd name="T50" fmla="*/ 126 w 156"/>
              <a:gd name="T51" fmla="*/ 31 h 143"/>
              <a:gd name="T52" fmla="*/ 134 w 156"/>
              <a:gd name="T53" fmla="*/ 31 h 143"/>
              <a:gd name="T54" fmla="*/ 134 w 156"/>
              <a:gd name="T55" fmla="*/ 130 h 143"/>
              <a:gd name="T56" fmla="*/ 126 w 156"/>
              <a:gd name="T57" fmla="*/ 130 h 143"/>
              <a:gd name="T58" fmla="*/ 126 w 156"/>
              <a:gd name="T59" fmla="*/ 31 h 143"/>
              <a:gd name="T60" fmla="*/ 52 w 156"/>
              <a:gd name="T61" fmla="*/ 23 h 143"/>
              <a:gd name="T62" fmla="*/ 62 w 156"/>
              <a:gd name="T63" fmla="*/ 13 h 143"/>
              <a:gd name="T64" fmla="*/ 94 w 156"/>
              <a:gd name="T65" fmla="*/ 13 h 143"/>
              <a:gd name="T66" fmla="*/ 104 w 156"/>
              <a:gd name="T67" fmla="*/ 23 h 143"/>
              <a:gd name="T68" fmla="*/ 104 w 156"/>
              <a:gd name="T69" fmla="*/ 26 h 143"/>
              <a:gd name="T70" fmla="*/ 52 w 156"/>
              <a:gd name="T71" fmla="*/ 26 h 143"/>
              <a:gd name="T72" fmla="*/ 52 w 156"/>
              <a:gd name="T73" fmla="*/ 23 h 143"/>
              <a:gd name="T74" fmla="*/ 22 w 156"/>
              <a:gd name="T75" fmla="*/ 31 h 143"/>
              <a:gd name="T76" fmla="*/ 30 w 156"/>
              <a:gd name="T77" fmla="*/ 31 h 143"/>
              <a:gd name="T78" fmla="*/ 30 w 156"/>
              <a:gd name="T79" fmla="*/ 130 h 143"/>
              <a:gd name="T80" fmla="*/ 22 w 156"/>
              <a:gd name="T81" fmla="*/ 130 h 143"/>
              <a:gd name="T82" fmla="*/ 22 w 156"/>
              <a:gd name="T83"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43">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rgbClr val="9B1E23"/>
          </a:solidFill>
          <a:ln>
            <a:noFill/>
          </a:ln>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grpSp>
        <p:nvGrpSpPr>
          <p:cNvPr id="122" name="组合 121"/>
          <p:cNvGrpSpPr/>
          <p:nvPr/>
        </p:nvGrpSpPr>
        <p:grpSpPr>
          <a:xfrm>
            <a:off x="5880652" y="3246623"/>
            <a:ext cx="373105" cy="399173"/>
            <a:chOff x="4895160" y="5416983"/>
            <a:chExt cx="496602" cy="531299"/>
          </a:xfrm>
          <a:solidFill>
            <a:srgbClr val="9B1E23"/>
          </a:solidFill>
        </p:grpSpPr>
        <p:sp>
          <p:nvSpPr>
            <p:cNvPr id="123" name="Freeform 836"/>
            <p:cNvSpPr/>
            <p:nvPr/>
          </p:nvSpPr>
          <p:spPr bwMode="auto">
            <a:xfrm>
              <a:off x="5135871" y="5416983"/>
              <a:ext cx="28191" cy="74816"/>
            </a:xfrm>
            <a:custGeom>
              <a:avLst/>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1" h="29">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24" name="Freeform 837"/>
            <p:cNvSpPr/>
            <p:nvPr/>
          </p:nvSpPr>
          <p:spPr bwMode="auto">
            <a:xfrm>
              <a:off x="5015516" y="5443006"/>
              <a:ext cx="56383" cy="71563"/>
            </a:xfrm>
            <a:custGeom>
              <a:avLst/>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25" name="Freeform 838"/>
            <p:cNvSpPr/>
            <p:nvPr/>
          </p:nvSpPr>
          <p:spPr bwMode="auto">
            <a:xfrm>
              <a:off x="4927689" y="5527580"/>
              <a:ext cx="72647" cy="54214"/>
            </a:xfrm>
            <a:custGeom>
              <a:avLst/>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26" name="Freeform 839"/>
            <p:cNvSpPr/>
            <p:nvPr/>
          </p:nvSpPr>
          <p:spPr bwMode="auto">
            <a:xfrm>
              <a:off x="4895160" y="5645766"/>
              <a:ext cx="73731" cy="28191"/>
            </a:xfrm>
            <a:custGeom>
              <a:avLst/>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27" name="Freeform 840"/>
            <p:cNvSpPr/>
            <p:nvPr/>
          </p:nvSpPr>
          <p:spPr bwMode="auto">
            <a:xfrm>
              <a:off x="4920099" y="5737931"/>
              <a:ext cx="71563" cy="54214"/>
            </a:xfrm>
            <a:custGeom>
              <a:avLst/>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28" name="Freeform 841"/>
            <p:cNvSpPr/>
            <p:nvPr/>
          </p:nvSpPr>
          <p:spPr bwMode="auto">
            <a:xfrm>
              <a:off x="5286587" y="5750942"/>
              <a:ext cx="72647" cy="53130"/>
            </a:xfrm>
            <a:custGeom>
              <a:avLst/>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29" name="Freeform 842"/>
            <p:cNvSpPr/>
            <p:nvPr/>
          </p:nvSpPr>
          <p:spPr bwMode="auto">
            <a:xfrm>
              <a:off x="5318031" y="5660946"/>
              <a:ext cx="73731" cy="28191"/>
            </a:xfrm>
            <a:custGeom>
              <a:avLst/>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30" name="Freeform 843"/>
            <p:cNvSpPr/>
            <p:nvPr/>
          </p:nvSpPr>
          <p:spPr bwMode="auto">
            <a:xfrm>
              <a:off x="5292008" y="5540591"/>
              <a:ext cx="74816" cy="54214"/>
            </a:xfrm>
            <a:custGeom>
              <a:avLst/>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31" name="Freeform 844"/>
            <p:cNvSpPr/>
            <p:nvPr/>
          </p:nvSpPr>
          <p:spPr bwMode="auto">
            <a:xfrm>
              <a:off x="5228036" y="5450595"/>
              <a:ext cx="54214" cy="71563"/>
            </a:xfrm>
            <a:custGeom>
              <a:avLst/>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32" name="Freeform 845"/>
            <p:cNvSpPr>
              <a:spLocks noEditPoints="1"/>
            </p:cNvSpPr>
            <p:nvPr/>
          </p:nvSpPr>
          <p:spPr bwMode="auto">
            <a:xfrm>
              <a:off x="5010094" y="5535169"/>
              <a:ext cx="264565" cy="320948"/>
            </a:xfrm>
            <a:custGeom>
              <a:avLst/>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33" name="Freeform 846"/>
            <p:cNvSpPr/>
            <p:nvPr/>
          </p:nvSpPr>
          <p:spPr bwMode="auto">
            <a:xfrm>
              <a:off x="5071899" y="5869129"/>
              <a:ext cx="140957" cy="79153"/>
            </a:xfrm>
            <a:custGeom>
              <a:avLst/>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grpSp>
      <p:grpSp>
        <p:nvGrpSpPr>
          <p:cNvPr id="134" name="组合 133"/>
          <p:cNvGrpSpPr/>
          <p:nvPr/>
        </p:nvGrpSpPr>
        <p:grpSpPr>
          <a:xfrm>
            <a:off x="4589117" y="4715131"/>
            <a:ext cx="371476" cy="354368"/>
            <a:chOff x="8145843" y="5425657"/>
            <a:chExt cx="494435" cy="471664"/>
          </a:xfrm>
          <a:solidFill>
            <a:srgbClr val="9B1E23"/>
          </a:solidFill>
        </p:grpSpPr>
        <p:sp>
          <p:nvSpPr>
            <p:cNvPr id="135"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36"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37"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38"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39"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sp>
          <p:nvSpPr>
            <p:cNvPr id="140"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latin typeface="inpin heiti" charset="-122"/>
                <a:ea typeface="inpin heiti" charset="-122"/>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2977"/>
    </mc:Choice>
    <mc:Fallback>
      <p:transition spd="slow" advTm="29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 presetClass="entr" presetSubtype="4" accel="60000"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45"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anim calcmode="lin" valueType="num">
                                      <p:cBhvr>
                                        <p:cTn id="22" dur="500" fill="hold"/>
                                        <p:tgtEl>
                                          <p:spTgt spid="21"/>
                                        </p:tgtEl>
                                        <p:attrNameLst>
                                          <p:attrName>ppt_w</p:attrName>
                                        </p:attrNameLst>
                                      </p:cBhvr>
                                      <p:tavLst>
                                        <p:tav tm="0" fmla="#ppt_w*sin(2.5*pi*$)">
                                          <p:val>
                                            <p:fltVal val="0"/>
                                          </p:val>
                                        </p:tav>
                                        <p:tav tm="100000">
                                          <p:val>
                                            <p:fltVal val="1"/>
                                          </p:val>
                                        </p:tav>
                                      </p:tavLst>
                                    </p:anim>
                                    <p:anim calcmode="lin" valueType="num">
                                      <p:cBhvr>
                                        <p:cTn id="23" dur="500" fill="hold"/>
                                        <p:tgtEl>
                                          <p:spTgt spid="21"/>
                                        </p:tgtEl>
                                        <p:attrNameLst>
                                          <p:attrName>ppt_h</p:attrName>
                                        </p:attrNameLst>
                                      </p:cBhvr>
                                      <p:tavLst>
                                        <p:tav tm="0">
                                          <p:val>
                                            <p:strVal val="#ppt_h"/>
                                          </p:val>
                                        </p:tav>
                                        <p:tav tm="100000">
                                          <p:val>
                                            <p:strVal val="#ppt_h"/>
                                          </p:val>
                                        </p:tav>
                                      </p:tavLst>
                                    </p:anim>
                                  </p:childTnLst>
                                </p:cTn>
                              </p:par>
                              <p:par>
                                <p:cTn id="24" presetID="53" presetClass="entr" presetSubtype="16" fill="hold" grpId="0" nodeType="withEffect">
                                  <p:stCondLst>
                                    <p:cond delay="0"/>
                                  </p:stCondLst>
                                  <p:childTnLst>
                                    <p:set>
                                      <p:cBhvr>
                                        <p:cTn id="25" dur="1" fill="hold">
                                          <p:stCondLst>
                                            <p:cond delay="0"/>
                                          </p:stCondLst>
                                        </p:cTn>
                                        <p:tgtEl>
                                          <p:spTgt spid="121"/>
                                        </p:tgtEl>
                                        <p:attrNameLst>
                                          <p:attrName>style.visibility</p:attrName>
                                        </p:attrNameLst>
                                      </p:cBhvr>
                                      <p:to>
                                        <p:strVal val="visible"/>
                                      </p:to>
                                    </p:set>
                                    <p:anim calcmode="lin" valueType="num">
                                      <p:cBhvr>
                                        <p:cTn id="26" dur="500" fill="hold"/>
                                        <p:tgtEl>
                                          <p:spTgt spid="121"/>
                                        </p:tgtEl>
                                        <p:attrNameLst>
                                          <p:attrName>ppt_w</p:attrName>
                                        </p:attrNameLst>
                                      </p:cBhvr>
                                      <p:tavLst>
                                        <p:tav tm="0">
                                          <p:val>
                                            <p:fltVal val="0"/>
                                          </p:val>
                                        </p:tav>
                                        <p:tav tm="100000">
                                          <p:val>
                                            <p:strVal val="#ppt_w"/>
                                          </p:val>
                                        </p:tav>
                                      </p:tavLst>
                                    </p:anim>
                                    <p:anim calcmode="lin" valueType="num">
                                      <p:cBhvr>
                                        <p:cTn id="27" dur="500" fill="hold"/>
                                        <p:tgtEl>
                                          <p:spTgt spid="121"/>
                                        </p:tgtEl>
                                        <p:attrNameLst>
                                          <p:attrName>ppt_h</p:attrName>
                                        </p:attrNameLst>
                                      </p:cBhvr>
                                      <p:tavLst>
                                        <p:tav tm="0">
                                          <p:val>
                                            <p:fltVal val="0"/>
                                          </p:val>
                                        </p:tav>
                                        <p:tav tm="100000">
                                          <p:val>
                                            <p:strVal val="#ppt_h"/>
                                          </p:val>
                                        </p:tav>
                                      </p:tavLst>
                                    </p:anim>
                                    <p:animEffect transition="in" filter="fade">
                                      <p:cBhvr>
                                        <p:cTn id="28" dur="500"/>
                                        <p:tgtEl>
                                          <p:spTgt spid="121"/>
                                        </p:tgtEl>
                                      </p:cBhvr>
                                    </p:animEffect>
                                  </p:childTnLst>
                                </p:cTn>
                              </p:par>
                            </p:childTnLst>
                          </p:cTn>
                        </p:par>
                        <p:par>
                          <p:cTn id="29" fill="hold">
                            <p:stCondLst>
                              <p:cond delay="2000"/>
                            </p:stCondLst>
                            <p:childTnLst>
                              <p:par>
                                <p:cTn id="30" presetID="53" presetClass="entr" presetSubtype="16" fill="hold" grpId="0" nodeType="afterEffect">
                                  <p:stCondLst>
                                    <p:cond delay="0"/>
                                  </p:stCondLst>
                                  <p:iterate type="lt">
                                    <p:tmPct val="10000"/>
                                  </p:iterate>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4550"/>
                            </p:stCondLst>
                            <p:childTnLst>
                              <p:par>
                                <p:cTn id="36" presetID="45"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anim calcmode="lin" valueType="num">
                                      <p:cBhvr>
                                        <p:cTn id="39" dur="500" fill="hold"/>
                                        <p:tgtEl>
                                          <p:spTgt spid="22"/>
                                        </p:tgtEl>
                                        <p:attrNameLst>
                                          <p:attrName>ppt_w</p:attrName>
                                        </p:attrNameLst>
                                      </p:cBhvr>
                                      <p:tavLst>
                                        <p:tav tm="0" fmla="#ppt_w*sin(2.5*pi*$)">
                                          <p:val>
                                            <p:fltVal val="0"/>
                                          </p:val>
                                        </p:tav>
                                        <p:tav tm="100000">
                                          <p:val>
                                            <p:fltVal val="1"/>
                                          </p:val>
                                        </p:tav>
                                      </p:tavLst>
                                    </p:anim>
                                    <p:anim calcmode="lin" valueType="num">
                                      <p:cBhvr>
                                        <p:cTn id="40" dur="500" fill="hold"/>
                                        <p:tgtEl>
                                          <p:spTgt spid="22"/>
                                        </p:tgtEl>
                                        <p:attrNameLst>
                                          <p:attrName>ppt_h</p:attrName>
                                        </p:attrNameLst>
                                      </p:cBhvr>
                                      <p:tavLst>
                                        <p:tav tm="0">
                                          <p:val>
                                            <p:strVal val="#ppt_h"/>
                                          </p:val>
                                        </p:tav>
                                        <p:tav tm="100000">
                                          <p:val>
                                            <p:strVal val="#ppt_h"/>
                                          </p:val>
                                        </p:tav>
                                      </p:tavLst>
                                    </p:anim>
                                  </p:childTnLst>
                                </p:cTn>
                              </p:par>
                              <p:par>
                                <p:cTn id="41" presetID="53" presetClass="entr" presetSubtype="16"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505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animEffect transition="in" filter="fade">
                                      <p:cBhvr>
                                        <p:cTn id="51" dur="500"/>
                                        <p:tgtEl>
                                          <p:spTgt spid="35"/>
                                        </p:tgtEl>
                                      </p:cBhvr>
                                    </p:animEffect>
                                  </p:childTnLst>
                                </p:cTn>
                              </p:par>
                            </p:childTnLst>
                          </p:cTn>
                        </p:par>
                        <p:par>
                          <p:cTn id="52" fill="hold">
                            <p:stCondLst>
                              <p:cond delay="7599"/>
                            </p:stCondLst>
                            <p:childTnLst>
                              <p:par>
                                <p:cTn id="53" presetID="45"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anim calcmode="lin" valueType="num">
                                      <p:cBhvr>
                                        <p:cTn id="56" dur="500" fill="hold"/>
                                        <p:tgtEl>
                                          <p:spTgt spid="27"/>
                                        </p:tgtEl>
                                        <p:attrNameLst>
                                          <p:attrName>ppt_w</p:attrName>
                                        </p:attrNameLst>
                                      </p:cBhvr>
                                      <p:tavLst>
                                        <p:tav tm="0" fmla="#ppt_w*sin(2.5*pi*$)">
                                          <p:val>
                                            <p:fltVal val="0"/>
                                          </p:val>
                                        </p:tav>
                                        <p:tav tm="100000">
                                          <p:val>
                                            <p:fltVal val="1"/>
                                          </p:val>
                                        </p:tav>
                                      </p:tavLst>
                                    </p:anim>
                                    <p:anim calcmode="lin" valueType="num">
                                      <p:cBhvr>
                                        <p:cTn id="57" dur="500" fill="hold"/>
                                        <p:tgtEl>
                                          <p:spTgt spid="27"/>
                                        </p:tgtEl>
                                        <p:attrNameLst>
                                          <p:attrName>ppt_h</p:attrName>
                                        </p:attrNameLst>
                                      </p:cBhvr>
                                      <p:tavLst>
                                        <p:tav tm="0">
                                          <p:val>
                                            <p:strVal val="#ppt_h"/>
                                          </p:val>
                                        </p:tav>
                                        <p:tav tm="100000">
                                          <p:val>
                                            <p:strVal val="#ppt_h"/>
                                          </p:val>
                                        </p:tav>
                                      </p:tavLst>
                                    </p:anim>
                                  </p:childTnLst>
                                </p:cTn>
                              </p:par>
                              <p:par>
                                <p:cTn id="58" presetID="53" presetClass="entr" presetSubtype="16" fill="hold" nodeType="withEffect">
                                  <p:stCondLst>
                                    <p:cond delay="0"/>
                                  </p:stCondLst>
                                  <p:childTnLst>
                                    <p:set>
                                      <p:cBhvr>
                                        <p:cTn id="59" dur="1" fill="hold">
                                          <p:stCondLst>
                                            <p:cond delay="0"/>
                                          </p:stCondLst>
                                        </p:cTn>
                                        <p:tgtEl>
                                          <p:spTgt spid="118"/>
                                        </p:tgtEl>
                                        <p:attrNameLst>
                                          <p:attrName>style.visibility</p:attrName>
                                        </p:attrNameLst>
                                      </p:cBhvr>
                                      <p:to>
                                        <p:strVal val="visible"/>
                                      </p:to>
                                    </p:set>
                                    <p:anim calcmode="lin" valueType="num">
                                      <p:cBhvr>
                                        <p:cTn id="60" dur="500" fill="hold"/>
                                        <p:tgtEl>
                                          <p:spTgt spid="118"/>
                                        </p:tgtEl>
                                        <p:attrNameLst>
                                          <p:attrName>ppt_w</p:attrName>
                                        </p:attrNameLst>
                                      </p:cBhvr>
                                      <p:tavLst>
                                        <p:tav tm="0">
                                          <p:val>
                                            <p:fltVal val="0"/>
                                          </p:val>
                                        </p:tav>
                                        <p:tav tm="100000">
                                          <p:val>
                                            <p:strVal val="#ppt_w"/>
                                          </p:val>
                                        </p:tav>
                                      </p:tavLst>
                                    </p:anim>
                                    <p:anim calcmode="lin" valueType="num">
                                      <p:cBhvr>
                                        <p:cTn id="61" dur="500" fill="hold"/>
                                        <p:tgtEl>
                                          <p:spTgt spid="118"/>
                                        </p:tgtEl>
                                        <p:attrNameLst>
                                          <p:attrName>ppt_h</p:attrName>
                                        </p:attrNameLst>
                                      </p:cBhvr>
                                      <p:tavLst>
                                        <p:tav tm="0">
                                          <p:val>
                                            <p:fltVal val="0"/>
                                          </p:val>
                                        </p:tav>
                                        <p:tav tm="100000">
                                          <p:val>
                                            <p:strVal val="#ppt_h"/>
                                          </p:val>
                                        </p:tav>
                                      </p:tavLst>
                                    </p:anim>
                                    <p:animEffect transition="in" filter="fade">
                                      <p:cBhvr>
                                        <p:cTn id="62" dur="500"/>
                                        <p:tgtEl>
                                          <p:spTgt spid="118"/>
                                        </p:tgtEl>
                                      </p:cBhvr>
                                    </p:animEffect>
                                  </p:childTnLst>
                                </p:cTn>
                              </p:par>
                            </p:childTnLst>
                          </p:cTn>
                        </p:par>
                        <p:par>
                          <p:cTn id="63" fill="hold">
                            <p:stCondLst>
                              <p:cond delay="8099"/>
                            </p:stCondLst>
                            <p:childTnLst>
                              <p:par>
                                <p:cTn id="64" presetID="53" presetClass="entr" presetSubtype="16" fill="hold" grpId="0" nodeType="afterEffect">
                                  <p:stCondLst>
                                    <p:cond delay="0"/>
                                  </p:stCondLst>
                                  <p:iterate type="lt">
                                    <p:tmPct val="10000"/>
                                  </p:iterate>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10550"/>
                            </p:stCondLst>
                            <p:childTnLst>
                              <p:par>
                                <p:cTn id="70" presetID="45"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anim calcmode="lin" valueType="num">
                                      <p:cBhvr>
                                        <p:cTn id="73" dur="500" fill="hold"/>
                                        <p:tgtEl>
                                          <p:spTgt spid="26"/>
                                        </p:tgtEl>
                                        <p:attrNameLst>
                                          <p:attrName>ppt_w</p:attrName>
                                        </p:attrNameLst>
                                      </p:cBhvr>
                                      <p:tavLst>
                                        <p:tav tm="0" fmla="#ppt_w*sin(2.5*pi*$)">
                                          <p:val>
                                            <p:fltVal val="0"/>
                                          </p:val>
                                        </p:tav>
                                        <p:tav tm="100000">
                                          <p:val>
                                            <p:fltVal val="1"/>
                                          </p:val>
                                        </p:tav>
                                      </p:tavLst>
                                    </p:anim>
                                    <p:anim calcmode="lin" valueType="num">
                                      <p:cBhvr>
                                        <p:cTn id="74" dur="500" fill="hold"/>
                                        <p:tgtEl>
                                          <p:spTgt spid="26"/>
                                        </p:tgtEl>
                                        <p:attrNameLst>
                                          <p:attrName>ppt_h</p:attrName>
                                        </p:attrNameLst>
                                      </p:cBhvr>
                                      <p:tavLst>
                                        <p:tav tm="0">
                                          <p:val>
                                            <p:strVal val="#ppt_h"/>
                                          </p:val>
                                        </p:tav>
                                        <p:tav tm="100000">
                                          <p:val>
                                            <p:strVal val="#ppt_h"/>
                                          </p:val>
                                        </p:tav>
                                      </p:tavLst>
                                    </p:anim>
                                  </p:childTnLst>
                                </p:cTn>
                              </p:par>
                              <p:par>
                                <p:cTn id="75" presetID="53" presetClass="entr" presetSubtype="16" fill="hold" nodeType="withEffect">
                                  <p:stCondLst>
                                    <p:cond delay="0"/>
                                  </p:stCondLst>
                                  <p:childTnLst>
                                    <p:set>
                                      <p:cBhvr>
                                        <p:cTn id="76" dur="1" fill="hold">
                                          <p:stCondLst>
                                            <p:cond delay="0"/>
                                          </p:stCondLst>
                                        </p:cTn>
                                        <p:tgtEl>
                                          <p:spTgt spid="112"/>
                                        </p:tgtEl>
                                        <p:attrNameLst>
                                          <p:attrName>style.visibility</p:attrName>
                                        </p:attrNameLst>
                                      </p:cBhvr>
                                      <p:to>
                                        <p:strVal val="visible"/>
                                      </p:to>
                                    </p:set>
                                    <p:anim calcmode="lin" valueType="num">
                                      <p:cBhvr>
                                        <p:cTn id="77" dur="500" fill="hold"/>
                                        <p:tgtEl>
                                          <p:spTgt spid="112"/>
                                        </p:tgtEl>
                                        <p:attrNameLst>
                                          <p:attrName>ppt_w</p:attrName>
                                        </p:attrNameLst>
                                      </p:cBhvr>
                                      <p:tavLst>
                                        <p:tav tm="0">
                                          <p:val>
                                            <p:fltVal val="0"/>
                                          </p:val>
                                        </p:tav>
                                        <p:tav tm="100000">
                                          <p:val>
                                            <p:strVal val="#ppt_w"/>
                                          </p:val>
                                        </p:tav>
                                      </p:tavLst>
                                    </p:anim>
                                    <p:anim calcmode="lin" valueType="num">
                                      <p:cBhvr>
                                        <p:cTn id="78" dur="500" fill="hold"/>
                                        <p:tgtEl>
                                          <p:spTgt spid="112"/>
                                        </p:tgtEl>
                                        <p:attrNameLst>
                                          <p:attrName>ppt_h</p:attrName>
                                        </p:attrNameLst>
                                      </p:cBhvr>
                                      <p:tavLst>
                                        <p:tav tm="0">
                                          <p:val>
                                            <p:fltVal val="0"/>
                                          </p:val>
                                        </p:tav>
                                        <p:tav tm="100000">
                                          <p:val>
                                            <p:strVal val="#ppt_h"/>
                                          </p:val>
                                        </p:tav>
                                      </p:tavLst>
                                    </p:anim>
                                    <p:animEffect transition="in" filter="fade">
                                      <p:cBhvr>
                                        <p:cTn id="79" dur="500"/>
                                        <p:tgtEl>
                                          <p:spTgt spid="112"/>
                                        </p:tgtEl>
                                      </p:cBhvr>
                                    </p:animEffect>
                                  </p:childTnLst>
                                </p:cTn>
                              </p:par>
                            </p:childTnLst>
                          </p:cTn>
                        </p:par>
                        <p:par>
                          <p:cTn id="80" fill="hold">
                            <p:stCondLst>
                              <p:cond delay="11050"/>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38"/>
                                        </p:tgtEl>
                                        <p:attrNameLst>
                                          <p:attrName>style.visibility</p:attrName>
                                        </p:attrNameLst>
                                      </p:cBhvr>
                                      <p:to>
                                        <p:strVal val="visible"/>
                                      </p:to>
                                    </p:set>
                                    <p:anim calcmode="lin" valueType="num">
                                      <p:cBhvr>
                                        <p:cTn id="83" dur="500" fill="hold"/>
                                        <p:tgtEl>
                                          <p:spTgt spid="38"/>
                                        </p:tgtEl>
                                        <p:attrNameLst>
                                          <p:attrName>ppt_w</p:attrName>
                                        </p:attrNameLst>
                                      </p:cBhvr>
                                      <p:tavLst>
                                        <p:tav tm="0">
                                          <p:val>
                                            <p:fltVal val="0"/>
                                          </p:val>
                                        </p:tav>
                                        <p:tav tm="100000">
                                          <p:val>
                                            <p:strVal val="#ppt_w"/>
                                          </p:val>
                                        </p:tav>
                                      </p:tavLst>
                                    </p:anim>
                                    <p:anim calcmode="lin" valueType="num">
                                      <p:cBhvr>
                                        <p:cTn id="84" dur="500" fill="hold"/>
                                        <p:tgtEl>
                                          <p:spTgt spid="38"/>
                                        </p:tgtEl>
                                        <p:attrNameLst>
                                          <p:attrName>ppt_h</p:attrName>
                                        </p:attrNameLst>
                                      </p:cBhvr>
                                      <p:tavLst>
                                        <p:tav tm="0">
                                          <p:val>
                                            <p:fltVal val="0"/>
                                          </p:val>
                                        </p:tav>
                                        <p:tav tm="100000">
                                          <p:val>
                                            <p:strVal val="#ppt_h"/>
                                          </p:val>
                                        </p:tav>
                                      </p:tavLst>
                                    </p:anim>
                                    <p:animEffect transition="in" filter="fade">
                                      <p:cBhvr>
                                        <p:cTn id="85" dur="500"/>
                                        <p:tgtEl>
                                          <p:spTgt spid="38"/>
                                        </p:tgtEl>
                                      </p:cBhvr>
                                    </p:animEffect>
                                  </p:childTnLst>
                                </p:cTn>
                              </p:par>
                            </p:childTnLst>
                          </p:cTn>
                        </p:par>
                        <p:par>
                          <p:cTn id="86" fill="hold">
                            <p:stCondLst>
                              <p:cond delay="13800"/>
                            </p:stCondLst>
                            <p:childTnLst>
                              <p:par>
                                <p:cTn id="87" presetID="45" presetClass="entr" presetSubtype="0"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500"/>
                                        <p:tgtEl>
                                          <p:spTgt spid="25"/>
                                        </p:tgtEl>
                                      </p:cBhvr>
                                    </p:animEffect>
                                    <p:anim calcmode="lin" valueType="num">
                                      <p:cBhvr>
                                        <p:cTn id="90" dur="500" fill="hold"/>
                                        <p:tgtEl>
                                          <p:spTgt spid="25"/>
                                        </p:tgtEl>
                                        <p:attrNameLst>
                                          <p:attrName>ppt_w</p:attrName>
                                        </p:attrNameLst>
                                      </p:cBhvr>
                                      <p:tavLst>
                                        <p:tav tm="0" fmla="#ppt_w*sin(2.5*pi*$)">
                                          <p:val>
                                            <p:fltVal val="0"/>
                                          </p:val>
                                        </p:tav>
                                        <p:tav tm="100000">
                                          <p:val>
                                            <p:fltVal val="1"/>
                                          </p:val>
                                        </p:tav>
                                      </p:tavLst>
                                    </p:anim>
                                    <p:anim calcmode="lin" valueType="num">
                                      <p:cBhvr>
                                        <p:cTn id="91" dur="500" fill="hold"/>
                                        <p:tgtEl>
                                          <p:spTgt spid="25"/>
                                        </p:tgtEl>
                                        <p:attrNameLst>
                                          <p:attrName>ppt_h</p:attrName>
                                        </p:attrNameLst>
                                      </p:cBhvr>
                                      <p:tavLst>
                                        <p:tav tm="0">
                                          <p:val>
                                            <p:strVal val="#ppt_h"/>
                                          </p:val>
                                        </p:tav>
                                        <p:tav tm="100000">
                                          <p:val>
                                            <p:strVal val="#ppt_h"/>
                                          </p:val>
                                        </p:tav>
                                      </p:tavLst>
                                    </p:anim>
                                  </p:childTnLst>
                                </p:cTn>
                              </p:par>
                              <p:par>
                                <p:cTn id="92" presetID="53" presetClass="entr" presetSubtype="16" fill="hold" nodeType="with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childTnLst>
                          </p:cTn>
                        </p:par>
                        <p:par>
                          <p:cTn id="97" fill="hold">
                            <p:stCondLst>
                              <p:cond delay="14300"/>
                            </p:stCondLst>
                            <p:childTnLst>
                              <p:par>
                                <p:cTn id="98" presetID="53" presetClass="entr" presetSubtype="16" fill="hold" grpId="0" nodeType="afterEffect">
                                  <p:stCondLst>
                                    <p:cond delay="0"/>
                                  </p:stCondLst>
                                  <p:iterate type="lt">
                                    <p:tmPct val="10000"/>
                                  </p:iterate>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16350"/>
                            </p:stCondLst>
                            <p:childTnLst>
                              <p:par>
                                <p:cTn id="104" presetID="45"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500"/>
                                        <p:tgtEl>
                                          <p:spTgt spid="23"/>
                                        </p:tgtEl>
                                      </p:cBhvr>
                                    </p:animEffect>
                                    <p:anim calcmode="lin" valueType="num">
                                      <p:cBhvr>
                                        <p:cTn id="107" dur="500" fill="hold"/>
                                        <p:tgtEl>
                                          <p:spTgt spid="23"/>
                                        </p:tgtEl>
                                        <p:attrNameLst>
                                          <p:attrName>ppt_w</p:attrName>
                                        </p:attrNameLst>
                                      </p:cBhvr>
                                      <p:tavLst>
                                        <p:tav tm="0" fmla="#ppt_w*sin(2.5*pi*$)">
                                          <p:val>
                                            <p:fltVal val="0"/>
                                          </p:val>
                                        </p:tav>
                                        <p:tav tm="100000">
                                          <p:val>
                                            <p:fltVal val="1"/>
                                          </p:val>
                                        </p:tav>
                                      </p:tavLst>
                                    </p:anim>
                                    <p:anim calcmode="lin" valueType="num">
                                      <p:cBhvr>
                                        <p:cTn id="108" dur="500" fill="hold"/>
                                        <p:tgtEl>
                                          <p:spTgt spid="23"/>
                                        </p:tgtEl>
                                        <p:attrNameLst>
                                          <p:attrName>ppt_h</p:attrName>
                                        </p:attrNameLst>
                                      </p:cBhvr>
                                      <p:tavLst>
                                        <p:tav tm="0">
                                          <p:val>
                                            <p:strVal val="#ppt_h"/>
                                          </p:val>
                                        </p:tav>
                                        <p:tav tm="100000">
                                          <p:val>
                                            <p:strVal val="#ppt_h"/>
                                          </p:val>
                                        </p:tav>
                                      </p:tavLst>
                                    </p:anim>
                                  </p:childTnLst>
                                </p:cTn>
                              </p:par>
                              <p:par>
                                <p:cTn id="109" presetID="53" presetClass="entr" presetSubtype="16" fill="hold" nodeType="withEffect">
                                  <p:stCondLst>
                                    <p:cond delay="0"/>
                                  </p:stCondLst>
                                  <p:childTnLst>
                                    <p:set>
                                      <p:cBhvr>
                                        <p:cTn id="110" dur="1" fill="hold">
                                          <p:stCondLst>
                                            <p:cond delay="0"/>
                                          </p:stCondLst>
                                        </p:cTn>
                                        <p:tgtEl>
                                          <p:spTgt spid="134"/>
                                        </p:tgtEl>
                                        <p:attrNameLst>
                                          <p:attrName>style.visibility</p:attrName>
                                        </p:attrNameLst>
                                      </p:cBhvr>
                                      <p:to>
                                        <p:strVal val="visible"/>
                                      </p:to>
                                    </p:set>
                                    <p:anim calcmode="lin" valueType="num">
                                      <p:cBhvr>
                                        <p:cTn id="111" dur="500" fill="hold"/>
                                        <p:tgtEl>
                                          <p:spTgt spid="134"/>
                                        </p:tgtEl>
                                        <p:attrNameLst>
                                          <p:attrName>ppt_w</p:attrName>
                                        </p:attrNameLst>
                                      </p:cBhvr>
                                      <p:tavLst>
                                        <p:tav tm="0">
                                          <p:val>
                                            <p:fltVal val="0"/>
                                          </p:val>
                                        </p:tav>
                                        <p:tav tm="100000">
                                          <p:val>
                                            <p:strVal val="#ppt_w"/>
                                          </p:val>
                                        </p:tav>
                                      </p:tavLst>
                                    </p:anim>
                                    <p:anim calcmode="lin" valueType="num">
                                      <p:cBhvr>
                                        <p:cTn id="112" dur="500" fill="hold"/>
                                        <p:tgtEl>
                                          <p:spTgt spid="134"/>
                                        </p:tgtEl>
                                        <p:attrNameLst>
                                          <p:attrName>ppt_h</p:attrName>
                                        </p:attrNameLst>
                                      </p:cBhvr>
                                      <p:tavLst>
                                        <p:tav tm="0">
                                          <p:val>
                                            <p:fltVal val="0"/>
                                          </p:val>
                                        </p:tav>
                                        <p:tav tm="100000">
                                          <p:val>
                                            <p:strVal val="#ppt_h"/>
                                          </p:val>
                                        </p:tav>
                                      </p:tavLst>
                                    </p:anim>
                                    <p:animEffect transition="in" filter="fade">
                                      <p:cBhvr>
                                        <p:cTn id="113" dur="500"/>
                                        <p:tgtEl>
                                          <p:spTgt spid="134"/>
                                        </p:tgtEl>
                                      </p:cBhvr>
                                    </p:animEffect>
                                  </p:childTnLst>
                                </p:cTn>
                              </p:par>
                            </p:childTnLst>
                          </p:cTn>
                        </p:par>
                        <p:par>
                          <p:cTn id="114" fill="hold">
                            <p:stCondLst>
                              <p:cond delay="16850"/>
                            </p:stCondLst>
                            <p:childTnLst>
                              <p:par>
                                <p:cTn id="115" presetID="53" presetClass="entr" presetSubtype="16" fill="hold" grpId="0" nodeType="afterEffect">
                                  <p:stCondLst>
                                    <p:cond delay="0"/>
                                  </p:stCondLst>
                                  <p:iterate type="lt">
                                    <p:tmPct val="10000"/>
                                  </p:iterate>
                                  <p:childTnLst>
                                    <p:set>
                                      <p:cBhvr>
                                        <p:cTn id="116" dur="1" fill="hold">
                                          <p:stCondLst>
                                            <p:cond delay="0"/>
                                          </p:stCondLst>
                                        </p:cTn>
                                        <p:tgtEl>
                                          <p:spTgt spid="36"/>
                                        </p:tgtEl>
                                        <p:attrNameLst>
                                          <p:attrName>style.visibility</p:attrName>
                                        </p:attrNameLst>
                                      </p:cBhvr>
                                      <p:to>
                                        <p:strVal val="visible"/>
                                      </p:to>
                                    </p:set>
                                    <p:anim calcmode="lin" valueType="num">
                                      <p:cBhvr>
                                        <p:cTn id="117" dur="500" fill="hold"/>
                                        <p:tgtEl>
                                          <p:spTgt spid="36"/>
                                        </p:tgtEl>
                                        <p:attrNameLst>
                                          <p:attrName>ppt_w</p:attrName>
                                        </p:attrNameLst>
                                      </p:cBhvr>
                                      <p:tavLst>
                                        <p:tav tm="0">
                                          <p:val>
                                            <p:fltVal val="0"/>
                                          </p:val>
                                        </p:tav>
                                        <p:tav tm="100000">
                                          <p:val>
                                            <p:strVal val="#ppt_w"/>
                                          </p:val>
                                        </p:tav>
                                      </p:tavLst>
                                    </p:anim>
                                    <p:anim calcmode="lin" valueType="num">
                                      <p:cBhvr>
                                        <p:cTn id="118" dur="500" fill="hold"/>
                                        <p:tgtEl>
                                          <p:spTgt spid="36"/>
                                        </p:tgtEl>
                                        <p:attrNameLst>
                                          <p:attrName>ppt_h</p:attrName>
                                        </p:attrNameLst>
                                      </p:cBhvr>
                                      <p:tavLst>
                                        <p:tav tm="0">
                                          <p:val>
                                            <p:fltVal val="0"/>
                                          </p:val>
                                        </p:tav>
                                        <p:tav tm="100000">
                                          <p:val>
                                            <p:strVal val="#ppt_h"/>
                                          </p:val>
                                        </p:tav>
                                      </p:tavLst>
                                    </p:anim>
                                    <p:animEffect transition="in" filter="fade">
                                      <p:cBhvr>
                                        <p:cTn id="119" dur="500"/>
                                        <p:tgtEl>
                                          <p:spTgt spid="36"/>
                                        </p:tgtEl>
                                      </p:cBhvr>
                                    </p:animEffect>
                                  </p:childTnLst>
                                </p:cTn>
                              </p:par>
                            </p:childTnLst>
                          </p:cTn>
                        </p:par>
                        <p:par>
                          <p:cTn id="120" fill="hold">
                            <p:stCondLst>
                              <p:cond delay="19799"/>
                            </p:stCondLst>
                            <p:childTnLst>
                              <p:par>
                                <p:cTn id="121" presetID="45" presetClass="entr" presetSubtype="0" fill="hold" grpId="0" nodeType="after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500"/>
                                        <p:tgtEl>
                                          <p:spTgt spid="24"/>
                                        </p:tgtEl>
                                      </p:cBhvr>
                                    </p:animEffect>
                                    <p:anim calcmode="lin" valueType="num">
                                      <p:cBhvr>
                                        <p:cTn id="124" dur="500" fill="hold"/>
                                        <p:tgtEl>
                                          <p:spTgt spid="24"/>
                                        </p:tgtEl>
                                        <p:attrNameLst>
                                          <p:attrName>ppt_w</p:attrName>
                                        </p:attrNameLst>
                                      </p:cBhvr>
                                      <p:tavLst>
                                        <p:tav tm="0" fmla="#ppt_w*sin(2.5*pi*$)">
                                          <p:val>
                                            <p:fltVal val="0"/>
                                          </p:val>
                                        </p:tav>
                                        <p:tav tm="100000">
                                          <p:val>
                                            <p:fltVal val="1"/>
                                          </p:val>
                                        </p:tav>
                                      </p:tavLst>
                                    </p:anim>
                                    <p:anim calcmode="lin" valueType="num">
                                      <p:cBhvr>
                                        <p:cTn id="125" dur="500" fill="hold"/>
                                        <p:tgtEl>
                                          <p:spTgt spid="24"/>
                                        </p:tgtEl>
                                        <p:attrNameLst>
                                          <p:attrName>ppt_h</p:attrName>
                                        </p:attrNameLst>
                                      </p:cBhvr>
                                      <p:tavLst>
                                        <p:tav tm="0">
                                          <p:val>
                                            <p:strVal val="#ppt_h"/>
                                          </p:val>
                                        </p:tav>
                                        <p:tav tm="100000">
                                          <p:val>
                                            <p:strVal val="#ppt_h"/>
                                          </p:val>
                                        </p:tav>
                                      </p:tavLst>
                                    </p:anim>
                                  </p:childTnLst>
                                </p:cTn>
                              </p:par>
                              <p:par>
                                <p:cTn id="126" presetID="53" presetClass="entr" presetSubtype="16" fill="hold" grpId="0" nodeType="withEffect">
                                  <p:stCondLst>
                                    <p:cond delay="0"/>
                                  </p:stCondLst>
                                  <p:childTnLst>
                                    <p:set>
                                      <p:cBhvr>
                                        <p:cTn id="127" dur="1" fill="hold">
                                          <p:stCondLst>
                                            <p:cond delay="0"/>
                                          </p:stCondLst>
                                        </p:cTn>
                                        <p:tgtEl>
                                          <p:spTgt spid="41"/>
                                        </p:tgtEl>
                                        <p:attrNameLst>
                                          <p:attrName>style.visibility</p:attrName>
                                        </p:attrNameLst>
                                      </p:cBhvr>
                                      <p:to>
                                        <p:strVal val="visible"/>
                                      </p:to>
                                    </p:set>
                                    <p:anim calcmode="lin" valueType="num">
                                      <p:cBhvr>
                                        <p:cTn id="128" dur="500" fill="hold"/>
                                        <p:tgtEl>
                                          <p:spTgt spid="41"/>
                                        </p:tgtEl>
                                        <p:attrNameLst>
                                          <p:attrName>ppt_w</p:attrName>
                                        </p:attrNameLst>
                                      </p:cBhvr>
                                      <p:tavLst>
                                        <p:tav tm="0">
                                          <p:val>
                                            <p:fltVal val="0"/>
                                          </p:val>
                                        </p:tav>
                                        <p:tav tm="100000">
                                          <p:val>
                                            <p:strVal val="#ppt_w"/>
                                          </p:val>
                                        </p:tav>
                                      </p:tavLst>
                                    </p:anim>
                                    <p:anim calcmode="lin" valueType="num">
                                      <p:cBhvr>
                                        <p:cTn id="129" dur="500" fill="hold"/>
                                        <p:tgtEl>
                                          <p:spTgt spid="41"/>
                                        </p:tgtEl>
                                        <p:attrNameLst>
                                          <p:attrName>ppt_h</p:attrName>
                                        </p:attrNameLst>
                                      </p:cBhvr>
                                      <p:tavLst>
                                        <p:tav tm="0">
                                          <p:val>
                                            <p:fltVal val="0"/>
                                          </p:val>
                                        </p:tav>
                                        <p:tav tm="100000">
                                          <p:val>
                                            <p:strVal val="#ppt_h"/>
                                          </p:val>
                                        </p:tav>
                                      </p:tavLst>
                                    </p:anim>
                                    <p:animEffect transition="in" filter="fade">
                                      <p:cBhvr>
                                        <p:cTn id="130" dur="500"/>
                                        <p:tgtEl>
                                          <p:spTgt spid="41"/>
                                        </p:tgtEl>
                                      </p:cBhvr>
                                    </p:animEffect>
                                  </p:childTnLst>
                                </p:cTn>
                              </p:par>
                            </p:childTnLst>
                          </p:cTn>
                        </p:par>
                        <p:par>
                          <p:cTn id="131" fill="hold">
                            <p:stCondLst>
                              <p:cond delay="20299"/>
                            </p:stCondLst>
                            <p:childTnLst>
                              <p:par>
                                <p:cTn id="132" presetID="53" presetClass="entr" presetSubtype="16" fill="hold" grpId="0" nodeType="afterEffect">
                                  <p:stCondLst>
                                    <p:cond delay="0"/>
                                  </p:stCondLst>
                                  <p:iterate type="lt">
                                    <p:tmPct val="10000"/>
                                  </p:iterate>
                                  <p:childTnLst>
                                    <p:set>
                                      <p:cBhvr>
                                        <p:cTn id="133" dur="1" fill="hold">
                                          <p:stCondLst>
                                            <p:cond delay="0"/>
                                          </p:stCondLst>
                                        </p:cTn>
                                        <p:tgtEl>
                                          <p:spTgt spid="37"/>
                                        </p:tgtEl>
                                        <p:attrNameLst>
                                          <p:attrName>style.visibility</p:attrName>
                                        </p:attrNameLst>
                                      </p:cBhvr>
                                      <p:to>
                                        <p:strVal val="visible"/>
                                      </p:to>
                                    </p:set>
                                    <p:anim calcmode="lin" valueType="num">
                                      <p:cBhvr>
                                        <p:cTn id="134" dur="500" fill="hold"/>
                                        <p:tgtEl>
                                          <p:spTgt spid="37"/>
                                        </p:tgtEl>
                                        <p:attrNameLst>
                                          <p:attrName>ppt_w</p:attrName>
                                        </p:attrNameLst>
                                      </p:cBhvr>
                                      <p:tavLst>
                                        <p:tav tm="0">
                                          <p:val>
                                            <p:fltVal val="0"/>
                                          </p:val>
                                        </p:tav>
                                        <p:tav tm="100000">
                                          <p:val>
                                            <p:strVal val="#ppt_w"/>
                                          </p:val>
                                        </p:tav>
                                      </p:tavLst>
                                    </p:anim>
                                    <p:anim calcmode="lin" valueType="num">
                                      <p:cBhvr>
                                        <p:cTn id="135" dur="500" fill="hold"/>
                                        <p:tgtEl>
                                          <p:spTgt spid="37"/>
                                        </p:tgtEl>
                                        <p:attrNameLst>
                                          <p:attrName>ppt_h</p:attrName>
                                        </p:attrNameLst>
                                      </p:cBhvr>
                                      <p:tavLst>
                                        <p:tav tm="0">
                                          <p:val>
                                            <p:fltVal val="0"/>
                                          </p:val>
                                        </p:tav>
                                        <p:tav tm="100000">
                                          <p:val>
                                            <p:strVal val="#ppt_h"/>
                                          </p:val>
                                        </p:tav>
                                      </p:tavLst>
                                    </p:anim>
                                    <p:animEffect transition="in" filter="fade">
                                      <p:cBhvr>
                                        <p:cTn id="1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P spid="24" grpId="0" bldLvl="0" animBg="1"/>
      <p:bldP spid="25" grpId="0" bldLvl="0" animBg="1"/>
      <p:bldP spid="26" grpId="0" bldLvl="0" animBg="1"/>
      <p:bldP spid="27" grpId="0" bldLvl="0" animBg="1"/>
      <p:bldP spid="34" grpId="0"/>
      <p:bldP spid="35" grpId="0"/>
      <p:bldP spid="36" grpId="0"/>
      <p:bldP spid="37" grpId="0"/>
      <p:bldP spid="38" grpId="0"/>
      <p:bldP spid="39" grpId="0"/>
      <p:bldP spid="40" grpId="0"/>
      <p:bldP spid="41" grpId="0" bldLvl="0" animBg="1"/>
      <p:bldP spid="12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0866"/>
          <a:stretch>
            <a:fillRect/>
          </a:stretch>
        </p:blipFill>
        <p:spPr bwMode="auto">
          <a:xfrm>
            <a:off x="0" y="-1"/>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5062855" y="821691"/>
            <a:ext cx="206629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500" dirty="0">
                <a:ln>
                  <a:no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Google</a:t>
            </a:r>
            <a:r>
              <a:rPr lang="zh-CN" altLang="en-US" sz="2500" dirty="0">
                <a:ln>
                  <a:no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推广</a:t>
            </a:r>
            <a:endParaRPr lang="zh-CN" altLang="en-US" sz="2500" b="1" dirty="0">
              <a:ln>
                <a:no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 name="直接连接符​​ 14"/>
          <p:cNvCxnSpPr/>
          <p:nvPr/>
        </p:nvCxnSpPr>
        <p:spPr>
          <a:xfrm>
            <a:off x="1"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7"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p:nvPicPr>
        <p:blipFill>
          <a:blip r:embed="rId3" cstate="print"/>
          <a:stretch>
            <a:fillRect/>
          </a:stretch>
        </p:blipFill>
        <p:spPr>
          <a:xfrm>
            <a:off x="4559937" y="1668145"/>
            <a:ext cx="6678295" cy="4010660"/>
          </a:xfrm>
          <a:prstGeom prst="rect">
            <a:avLst/>
          </a:prstGeom>
        </p:spPr>
      </p:pic>
      <p:pic>
        <p:nvPicPr>
          <p:cNvPr id="23" name="图片 22"/>
          <p:cNvPicPr>
            <a:picLocks noChangeAspect="1"/>
          </p:cNvPicPr>
          <p:nvPr/>
        </p:nvPicPr>
        <p:blipFill>
          <a:blip r:embed="rId4" cstate="print"/>
          <a:stretch>
            <a:fillRect/>
          </a:stretch>
        </p:blipFill>
        <p:spPr>
          <a:xfrm>
            <a:off x="514886" y="2405660"/>
            <a:ext cx="3709671" cy="247523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Tm="2977"/>
    </mc:Choice>
    <mc:Fallback>
      <p:transition spd="slow" advTm="2977"/>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0866"/>
          <a:stretch>
            <a:fillRect/>
          </a:stretch>
        </p:blipFill>
        <p:spPr bwMode="auto">
          <a:xfrm>
            <a:off x="0" y="-1"/>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5062855" y="821691"/>
            <a:ext cx="206629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500" dirty="0">
                <a:ln>
                  <a:no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Google</a:t>
            </a:r>
            <a:r>
              <a:rPr lang="zh-CN" altLang="en-US" sz="2500" dirty="0">
                <a:ln>
                  <a:no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推广</a:t>
            </a:r>
            <a:endParaRPr lang="zh-CN" altLang="en-US" sz="2500" b="1" dirty="0">
              <a:ln>
                <a:no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 name="直接连接符​​ 14"/>
          <p:cNvCxnSpPr/>
          <p:nvPr/>
        </p:nvCxnSpPr>
        <p:spPr>
          <a:xfrm>
            <a:off x="1"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7"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416" y="1814197"/>
            <a:ext cx="2940685" cy="23044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9245" y="2947035"/>
            <a:ext cx="441960" cy="44196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6079707" y="2234370"/>
            <a:ext cx="1422757" cy="337185"/>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搜索量大</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9245" y="2174875"/>
            <a:ext cx="441960" cy="44196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079491" y="2999107"/>
            <a:ext cx="1913255" cy="337185"/>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多语言版本</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6079491" y="3728722"/>
            <a:ext cx="1584325" cy="338554"/>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用户分布广</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6079490" y="4445002"/>
            <a:ext cx="1962151" cy="337185"/>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市场占有率高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410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3532" y="3672842"/>
            <a:ext cx="448945" cy="44894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3531" y="4391662"/>
            <a:ext cx="441325" cy="390525"/>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7729856" y="2231391"/>
            <a:ext cx="3160395"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平均每日搜索请求高达</a:t>
            </a:r>
            <a:r>
              <a:rPr lang="en-US" altLang="zh-CN" sz="1400" dirty="0">
                <a:solidFill>
                  <a:schemeClr val="bg1"/>
                </a:solidFill>
                <a:latin typeface="微软雅黑" panose="020B0503020204020204" pitchFamily="34" charset="-122"/>
                <a:ea typeface="微软雅黑" panose="020B0503020204020204" pitchFamily="34" charset="-122"/>
              </a:rPr>
              <a:t>54</a:t>
            </a:r>
            <a:r>
              <a:rPr lang="zh-CN" altLang="en-US" sz="1400" dirty="0">
                <a:solidFill>
                  <a:schemeClr val="bg1"/>
                </a:solidFill>
                <a:latin typeface="微软雅黑" panose="020B0503020204020204" pitchFamily="34" charset="-122"/>
                <a:ea typeface="微软雅黑" panose="020B0503020204020204" pitchFamily="34" charset="-122"/>
              </a:rPr>
              <a:t>亿次。</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7717791" y="2907030"/>
            <a:ext cx="3172460" cy="521970"/>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拥有</a:t>
            </a:r>
            <a:r>
              <a:rPr lang="en-US" altLang="zh-CN" sz="1400" dirty="0">
                <a:solidFill>
                  <a:schemeClr val="bg1"/>
                </a:solidFill>
                <a:latin typeface="微软雅黑" panose="020B0503020204020204" pitchFamily="34" charset="-122"/>
                <a:ea typeface="微软雅黑" panose="020B0503020204020204" pitchFamily="34" charset="-122"/>
              </a:rPr>
              <a:t>130</a:t>
            </a:r>
            <a:r>
              <a:rPr lang="zh-CN" altLang="en-US" sz="1400" dirty="0">
                <a:solidFill>
                  <a:schemeClr val="bg1"/>
                </a:solidFill>
                <a:latin typeface="微软雅黑" panose="020B0503020204020204" pitchFamily="34" charset="-122"/>
                <a:ea typeface="微软雅黑" panose="020B0503020204020204" pitchFamily="34" charset="-122"/>
              </a:rPr>
              <a:t>多种语言版本，满足各种用户阅读习惯。</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7717791" y="3728721"/>
            <a:ext cx="3132455" cy="30777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用户分布于</a:t>
            </a:r>
            <a:r>
              <a:rPr lang="en-US" altLang="zh-CN" sz="1400" dirty="0">
                <a:solidFill>
                  <a:schemeClr val="bg1"/>
                </a:solidFill>
                <a:latin typeface="微软雅黑" panose="020B0503020204020204" pitchFamily="34" charset="-122"/>
                <a:ea typeface="微软雅黑" panose="020B0503020204020204" pitchFamily="34" charset="-122"/>
              </a:rPr>
              <a:t>200</a:t>
            </a:r>
            <a:r>
              <a:rPr lang="zh-CN" altLang="en-US" sz="1400" dirty="0">
                <a:solidFill>
                  <a:schemeClr val="bg1"/>
                </a:solidFill>
                <a:latin typeface="微软雅黑" panose="020B0503020204020204" pitchFamily="34" charset="-122"/>
                <a:ea typeface="微软雅黑" panose="020B0503020204020204" pitchFamily="34" charset="-122"/>
              </a:rPr>
              <a:t>多个国家和地区。</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7729855" y="4352290"/>
            <a:ext cx="2969260" cy="521970"/>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全球占有率高达</a:t>
            </a:r>
            <a:r>
              <a:rPr lang="en-US" altLang="zh-CN" sz="1400" dirty="0">
                <a:solidFill>
                  <a:schemeClr val="bg1"/>
                </a:solidFill>
                <a:latin typeface="微软雅黑" panose="020B0503020204020204" pitchFamily="34" charset="-122"/>
                <a:ea typeface="微软雅黑" panose="020B0503020204020204" pitchFamily="34" charset="-122"/>
              </a:rPr>
              <a:t>92%</a:t>
            </a:r>
            <a:r>
              <a:rPr lang="zh-CN" altLang="en-US" sz="1400" dirty="0">
                <a:solidFill>
                  <a:schemeClr val="bg1"/>
                </a:solidFill>
                <a:latin typeface="微软雅黑" panose="020B0503020204020204" pitchFamily="34" charset="-122"/>
                <a:ea typeface="微软雅黑" panose="020B0503020204020204" pitchFamily="34" charset="-122"/>
              </a:rPr>
              <a:t>，拥有全球超过</a:t>
            </a:r>
            <a:r>
              <a:rPr lang="en-US" altLang="zh-CN" sz="1400" dirty="0">
                <a:solidFill>
                  <a:schemeClr val="bg1"/>
                </a:solidFill>
                <a:latin typeface="微软雅黑" panose="020B0503020204020204" pitchFamily="34" charset="-122"/>
                <a:ea typeface="微软雅黑" panose="020B0503020204020204" pitchFamily="34" charset="-122"/>
              </a:rPr>
              <a:t>90%</a:t>
            </a:r>
            <a:r>
              <a:rPr lang="zh-CN" altLang="en-US" sz="1400" dirty="0">
                <a:solidFill>
                  <a:schemeClr val="bg1"/>
                </a:solidFill>
                <a:latin typeface="微软雅黑" panose="020B0503020204020204" pitchFamily="34" charset="-122"/>
                <a:ea typeface="微软雅黑" panose="020B0503020204020204" pitchFamily="34" charset="-122"/>
              </a:rPr>
              <a:t>的流量。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106578" y="4596802"/>
            <a:ext cx="4159251" cy="461665"/>
          </a:xfrm>
          <a:prstGeom prst="rect">
            <a:avLst/>
          </a:prstGeom>
          <a:noFill/>
        </p:spPr>
        <p:txBody>
          <a:bodyPr wrap="square" rtlCol="0">
            <a:spAutoFit/>
            <a:scene3d>
              <a:camera prst="orthographicFront"/>
              <a:lightRig rig="threePt" dir="t"/>
            </a:scene3d>
          </a:bodyPr>
          <a:lstStyle/>
          <a:p>
            <a:pPr>
              <a:lnSpc>
                <a:spcPct val="150000"/>
              </a:lnSpc>
            </a:pPr>
            <a:r>
              <a:rPr lang="zh-CN" altLang="en-US" sz="1600" dirty="0">
                <a:solidFill>
                  <a:schemeClr val="bg1"/>
                </a:solidFill>
                <a:effectLst>
                  <a:outerShdw blurRad="38100" dist="25400" dir="5400000" algn="ctr" rotWithShape="0">
                    <a:srgbClr val="6E747A">
                      <a:alpha val="43000"/>
                    </a:srgbClr>
                  </a:outerShdw>
                </a:effectLst>
                <a:latin typeface="方正大黑简体" panose="03000509000000000000" charset="-122"/>
                <a:ea typeface="方正大黑简体" panose="03000509000000000000" charset="-122"/>
              </a:rPr>
              <a:t>面向需求客户，让客户可以方便找到我们</a:t>
            </a:r>
            <a:endParaRPr lang="zh-CN" altLang="en-US" sz="1600" dirty="0">
              <a:solidFill>
                <a:schemeClr val="bg1"/>
              </a:solidFill>
              <a:effectLst>
                <a:outerShdw blurRad="38100" dist="25400" dir="5400000" algn="ctr" rotWithShape="0">
                  <a:srgbClr val="6E747A">
                    <a:alpha val="43000"/>
                  </a:srgbClr>
                </a:outerShdw>
              </a:effectLst>
              <a:latin typeface="方正大黑简体" panose="03000509000000000000" charset="-122"/>
              <a:ea typeface="方正大黑简体" panose="03000509000000000000"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2000" advTm="2977"/>
    </mc:Choice>
    <mc:Fallback>
      <p:transition spd="slow" advTm="2977"/>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0866"/>
          <a:stretch>
            <a:fillRect/>
          </a:stretch>
        </p:blipFill>
        <p:spPr bwMode="auto">
          <a:xfrm>
            <a:off x="0" y="-1"/>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5062855" y="821691"/>
            <a:ext cx="206629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500" dirty="0">
                <a:ln>
                  <a:no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Google</a:t>
            </a:r>
            <a:r>
              <a:rPr lang="zh-CN" altLang="en-US" sz="2500" dirty="0">
                <a:ln>
                  <a:no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推广</a:t>
            </a:r>
            <a:endParaRPr lang="zh-CN" altLang="en-US" sz="2500" b="1" dirty="0">
              <a:ln>
                <a:no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 name="直接连接符​​ 14"/>
          <p:cNvCxnSpPr/>
          <p:nvPr/>
        </p:nvCxnSpPr>
        <p:spPr>
          <a:xfrm>
            <a:off x="1"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7"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1139170" y="3361692"/>
            <a:ext cx="77471" cy="198755"/>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文本框 8"/>
          <p:cNvSpPr txBox="1"/>
          <p:nvPr/>
        </p:nvSpPr>
        <p:spPr>
          <a:xfrm>
            <a:off x="6697415" y="3163041"/>
            <a:ext cx="4772025" cy="584775"/>
          </a:xfrm>
          <a:prstGeom prst="rect">
            <a:avLst/>
          </a:prstGeom>
          <a:noFill/>
        </p:spPr>
        <p:txBody>
          <a:bodyPr wrap="square" rtlCol="0" anchor="t">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Googel Ads可以让展示广告出现在两百多万个联盟网站中，让更多潜在买家找</a:t>
            </a:r>
            <a:r>
              <a:rPr lang="zh-CN" altLang="en-US" sz="16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到平台展示页</a:t>
            </a:r>
            <a:endPar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6647082" y="4151264"/>
            <a:ext cx="4772025" cy="615553"/>
          </a:xfrm>
          <a:prstGeom prst="rect">
            <a:avLst/>
          </a:prstGeom>
          <a:noFill/>
        </p:spPr>
        <p:txBody>
          <a:bodyPr wrap="square" rtlCol="0" anchor="t">
            <a:spAutoFit/>
          </a:bodyPr>
          <a:lstStyle/>
          <a:p>
            <a:r>
              <a:rPr lang="zh-CN" altLang="en-US" dirty="0">
                <a:solidFill>
                  <a:schemeClr val="bg1"/>
                </a:solidFill>
                <a:latin typeface="微软雅黑" panose="020B0503020204020204" pitchFamily="34" charset="-122"/>
                <a:ea typeface="微软雅黑" panose="020B0503020204020204" pitchFamily="34" charset="-122"/>
              </a:rPr>
              <a:t>●  </a:t>
            </a: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利用谷歌展示广告，可以让潜在买家更好的了</a:t>
            </a:r>
            <a:r>
              <a:rPr lang="zh-CN" altLang="en-US" sz="16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解商</a:t>
            </a: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业服务，进而树立在海外买家的良好形象。</a:t>
            </a:r>
            <a:endPar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6647083" y="5086573"/>
            <a:ext cx="4728390" cy="583565"/>
          </a:xfrm>
          <a:prstGeom prst="rect">
            <a:avLst/>
          </a:prstGeom>
          <a:noFill/>
        </p:spPr>
        <p:txBody>
          <a:bodyPr wrap="square" rtlCol="0" anchor="t">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结合Google的大数据，可以将您的受众更加细分，定位更加精准。</a:t>
            </a:r>
            <a:endPar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8"/>
          <p:cNvSpPr txBox="1"/>
          <p:nvPr/>
        </p:nvSpPr>
        <p:spPr>
          <a:xfrm>
            <a:off x="6656869" y="2149372"/>
            <a:ext cx="4772025" cy="584775"/>
          </a:xfrm>
          <a:prstGeom prst="rect">
            <a:avLst/>
          </a:prstGeom>
          <a:noFill/>
        </p:spPr>
        <p:txBody>
          <a:bodyPr wrap="square" rtlCol="0" anchor="t">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利用Googel Ads让潜在买家搜索相关产品关键词时，直观看到产品广告，起到引流作用</a:t>
            </a:r>
            <a:endPar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051" name="Picture 3"/>
          <p:cNvPicPr>
            <a:picLocks noChangeAspect="1" noChangeArrowheads="1"/>
          </p:cNvPicPr>
          <p:nvPr/>
        </p:nvPicPr>
        <p:blipFill>
          <a:blip r:embed="rId3" cstate="print"/>
          <a:srcRect/>
          <a:stretch>
            <a:fillRect/>
          </a:stretch>
        </p:blipFill>
        <p:spPr bwMode="auto">
          <a:xfrm>
            <a:off x="565070" y="2124161"/>
            <a:ext cx="5785396" cy="1752791"/>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558437" y="3993159"/>
            <a:ext cx="5766861" cy="1920519"/>
          </a:xfrm>
          <a:prstGeom prst="rect">
            <a:avLst/>
          </a:prstGeom>
          <a:noFill/>
          <a:ln w="9525">
            <a:noFill/>
            <a:miter lim="800000"/>
            <a:headEnd/>
            <a:tailEnd/>
          </a:ln>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Tm="2977"/>
    </mc:Choice>
    <mc:Fallback>
      <p:transition spd="slow" advTm="297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0866"/>
          <a:stretch>
            <a:fillRect/>
          </a:stretch>
        </p:blipFill>
        <p:spPr bwMode="auto">
          <a:xfrm>
            <a:off x="0" y="-1"/>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5062855" y="821691"/>
            <a:ext cx="206629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500" dirty="0">
                <a:ln>
                  <a:no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Google</a:t>
            </a:r>
            <a:r>
              <a:rPr lang="zh-CN" altLang="en-US" sz="2500" dirty="0">
                <a:ln>
                  <a:no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推广</a:t>
            </a:r>
            <a:endParaRPr lang="zh-CN" altLang="en-US" sz="2500" b="1" dirty="0">
              <a:ln>
                <a:no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 name="直接连接符​​ 14"/>
          <p:cNvCxnSpPr/>
          <p:nvPr/>
        </p:nvCxnSpPr>
        <p:spPr>
          <a:xfrm>
            <a:off x="1"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7"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795656" y="1967231"/>
            <a:ext cx="9774473" cy="369332"/>
          </a:xfrm>
          <a:prstGeom prst="rect">
            <a:avLst/>
          </a:prstGeom>
          <a:noFill/>
        </p:spPr>
        <p:txBody>
          <a:bodyPr wrap="square" rtlCol="0" anchor="t">
            <a:spAutoFit/>
          </a:bodyPr>
          <a:lstStyle/>
          <a:p>
            <a:r>
              <a:rPr lang="zh-CN" altLang="en-US" b="1" dirty="0">
                <a:solidFill>
                  <a:schemeClr val="bg1"/>
                </a:solidFill>
                <a:latin typeface="微软雅黑" panose="020B0503020204020204" pitchFamily="34" charset="-122"/>
                <a:ea typeface="微软雅黑" panose="020B0503020204020204" pitchFamily="34" charset="-122"/>
              </a:rPr>
              <a:t>●  多种定位选项覆盖用户，对特定受众群体进行分析优化，达</a:t>
            </a:r>
            <a:r>
              <a:rPr lang="zh-CN" altLang="en-US" b="1" dirty="0" smtClean="0">
                <a:solidFill>
                  <a:schemeClr val="bg1"/>
                </a:solidFill>
                <a:latin typeface="微软雅黑" panose="020B0503020204020204" pitchFamily="34" charset="-122"/>
                <a:ea typeface="微软雅黑" panose="020B0503020204020204" pitchFamily="34" charset="-122"/>
              </a:rPr>
              <a:t>到点对点精</a:t>
            </a:r>
            <a:r>
              <a:rPr lang="zh-CN" altLang="en-US" b="1" dirty="0">
                <a:solidFill>
                  <a:schemeClr val="bg1"/>
                </a:solidFill>
                <a:latin typeface="微软雅黑" panose="020B0503020204020204" pitchFamily="34" charset="-122"/>
                <a:ea typeface="微软雅黑" panose="020B0503020204020204" pitchFamily="34" charset="-122"/>
              </a:rPr>
              <a:t>准投放的目标。</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cstate="print"/>
          <a:stretch>
            <a:fillRect/>
          </a:stretch>
        </p:blipFill>
        <p:spPr>
          <a:xfrm>
            <a:off x="795655" y="2676525"/>
            <a:ext cx="10600691" cy="303022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advTm="2977"/>
    </mc:Choice>
    <mc:Fallback>
      <p:transition spd="slow" advTm="2977"/>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0866"/>
          <a:stretch>
            <a:fillRect/>
          </a:stretch>
        </p:blipFill>
        <p:spPr bwMode="auto">
          <a:xfrm>
            <a:off x="0" y="-1"/>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4860291" y="821056"/>
            <a:ext cx="247205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sz="2500" dirty="0">
                <a:ln>
                  <a:no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社交媒体推广</a:t>
            </a:r>
            <a:endParaRPr lang="zh-CN" sz="2500" b="1" dirty="0">
              <a:ln>
                <a:noFill/>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 name="直接连接符​​ 14"/>
          <p:cNvCxnSpPr/>
          <p:nvPr/>
        </p:nvCxnSpPr>
        <p:spPr>
          <a:xfrm>
            <a:off x="1"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7"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5122" name="Picture 2" descr="C:\Users\Administrator\Desktop\001.png001"/>
          <p:cNvPicPr>
            <a:picLocks noChangeAspect="1" noChangeArrowheads="1"/>
          </p:cNvPicPr>
          <p:nvPr/>
        </p:nvPicPr>
        <p:blipFill>
          <a:blip r:embed="rId3" cstate="print"/>
          <a:srcRect l="1" r="1"/>
          <a:stretch>
            <a:fillRect/>
          </a:stretch>
        </p:blipFill>
        <p:spPr bwMode="auto">
          <a:xfrm>
            <a:off x="1054737" y="1948817"/>
            <a:ext cx="1603375" cy="3536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dministrator\Desktop\图片1.png图片1"/>
          <p:cNvPicPr>
            <a:picLocks noChangeAspect="1" noChangeArrowheads="1"/>
          </p:cNvPicPr>
          <p:nvPr/>
        </p:nvPicPr>
        <p:blipFill>
          <a:blip r:embed="rId4" cstate="print"/>
          <a:srcRect l="14" r="14"/>
          <a:stretch>
            <a:fillRect/>
          </a:stretch>
        </p:blipFill>
        <p:spPr bwMode="auto">
          <a:xfrm>
            <a:off x="2035811" y="2999107"/>
            <a:ext cx="1826895" cy="35369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Administrator\Desktop\666.png666"/>
          <p:cNvPicPr>
            <a:picLocks noChangeAspect="1" noChangeArrowheads="1"/>
          </p:cNvPicPr>
          <p:nvPr/>
        </p:nvPicPr>
        <p:blipFill>
          <a:blip r:embed="rId5" cstate="print"/>
          <a:srcRect l="7" r="7"/>
          <a:stretch>
            <a:fillRect/>
          </a:stretch>
        </p:blipFill>
        <p:spPr bwMode="auto">
          <a:xfrm>
            <a:off x="3427097" y="1948817"/>
            <a:ext cx="1567815" cy="35369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Administrator\Desktop\图片4.png图片4"/>
          <p:cNvPicPr>
            <a:picLocks noChangeAspect="1" noChangeArrowheads="1"/>
          </p:cNvPicPr>
          <p:nvPr/>
        </p:nvPicPr>
        <p:blipFill>
          <a:blip r:embed="rId6" cstate="print"/>
          <a:srcRect l="10" r="10"/>
          <a:stretch>
            <a:fillRect/>
          </a:stretch>
        </p:blipFill>
        <p:spPr bwMode="auto">
          <a:xfrm>
            <a:off x="983617" y="3943352"/>
            <a:ext cx="1779905" cy="35369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gray">
          <a:xfrm>
            <a:off x="6063812" y="2238835"/>
            <a:ext cx="49709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pPr>
            <a:r>
              <a:rPr lang="zh-CN" altLang="en-US" sz="1400" dirty="0">
                <a:solidFill>
                  <a:schemeClr val="bg1"/>
                </a:solidFill>
                <a:latin typeface="字魂59号-创粗黑" panose="00000500000000000000" pitchFamily="2" charset="-122"/>
                <a:ea typeface="字魂59号-创粗黑" panose="00000500000000000000" pitchFamily="2" charset="-122"/>
                <a:sym typeface="+mn-ea"/>
              </a:rPr>
              <a:t>全球主流</a:t>
            </a:r>
            <a:r>
              <a:rPr lang="en-US" altLang="zh-CN" sz="1400" dirty="0">
                <a:solidFill>
                  <a:schemeClr val="bg1"/>
                </a:solidFill>
                <a:latin typeface="字魂59号-创粗黑" panose="00000500000000000000" pitchFamily="2" charset="-122"/>
                <a:ea typeface="字魂59号-创粗黑" panose="00000500000000000000" pitchFamily="2" charset="-122"/>
                <a:sym typeface="+mn-ea"/>
              </a:rPr>
              <a:t>YouTube</a:t>
            </a:r>
            <a:r>
              <a:rPr lang="zh-CN" altLang="en-US" sz="1400" dirty="0">
                <a:solidFill>
                  <a:schemeClr val="bg1"/>
                </a:solidFill>
                <a:latin typeface="字魂59号-创粗黑" panose="00000500000000000000" pitchFamily="2" charset="-122"/>
                <a:ea typeface="字魂59号-创粗黑" panose="00000500000000000000" pitchFamily="2" charset="-122"/>
                <a:sym typeface="+mn-ea"/>
              </a:rPr>
              <a:t>、</a:t>
            </a:r>
            <a:r>
              <a:rPr lang="en-US" altLang="zh-CN" sz="1400" dirty="0">
                <a:solidFill>
                  <a:schemeClr val="bg1"/>
                </a:solidFill>
                <a:latin typeface="字魂59号-创粗黑" panose="00000500000000000000" pitchFamily="2" charset="-122"/>
                <a:ea typeface="字魂59号-创粗黑" panose="00000500000000000000" pitchFamily="2" charset="-122"/>
                <a:sym typeface="+mn-ea"/>
              </a:rPr>
              <a:t>Facebook</a:t>
            </a:r>
            <a:r>
              <a:rPr lang="zh-CN" altLang="en-US" sz="1400" dirty="0">
                <a:solidFill>
                  <a:schemeClr val="bg1"/>
                </a:solidFill>
                <a:latin typeface="字魂59号-创粗黑" panose="00000500000000000000" pitchFamily="2" charset="-122"/>
                <a:ea typeface="字魂59号-创粗黑" panose="00000500000000000000" pitchFamily="2" charset="-122"/>
                <a:sym typeface="+mn-ea"/>
              </a:rPr>
              <a:t>、</a:t>
            </a:r>
            <a:r>
              <a:rPr lang="en-US" altLang="zh-CN" sz="1400" dirty="0">
                <a:solidFill>
                  <a:schemeClr val="bg1"/>
                </a:solidFill>
                <a:latin typeface="字魂59号-创粗黑" panose="00000500000000000000" pitchFamily="2" charset="-122"/>
                <a:ea typeface="字魂59号-创粗黑" panose="00000500000000000000" pitchFamily="2" charset="-122"/>
                <a:sym typeface="+mn-ea"/>
              </a:rPr>
              <a:t>Twitter</a:t>
            </a:r>
            <a:r>
              <a:rPr lang="zh-CN" altLang="en-US" sz="1400" dirty="0">
                <a:solidFill>
                  <a:schemeClr val="bg1"/>
                </a:solidFill>
                <a:latin typeface="字魂59号-创粗黑" panose="00000500000000000000" pitchFamily="2" charset="-122"/>
                <a:ea typeface="字魂59号-创粗黑" panose="00000500000000000000" pitchFamily="2" charset="-122"/>
                <a:sym typeface="+mn-ea"/>
              </a:rPr>
              <a:t>、</a:t>
            </a:r>
            <a:r>
              <a:rPr lang="en-US" altLang="zh-CN" sz="1400" dirty="0">
                <a:solidFill>
                  <a:schemeClr val="bg1"/>
                </a:solidFill>
                <a:latin typeface="字魂59号-创粗黑" panose="00000500000000000000" pitchFamily="2" charset="-122"/>
                <a:ea typeface="字魂59号-创粗黑" panose="00000500000000000000" pitchFamily="2" charset="-122"/>
                <a:sym typeface="+mn-ea"/>
              </a:rPr>
              <a:t>LinkedIn</a:t>
            </a:r>
            <a:r>
              <a:rPr lang="zh-CN" altLang="en-US" sz="1400" dirty="0">
                <a:solidFill>
                  <a:schemeClr val="bg1"/>
                </a:solidFill>
                <a:latin typeface="字魂59号-创粗黑" panose="00000500000000000000" pitchFamily="2" charset="-122"/>
                <a:ea typeface="字魂59号-创粗黑" panose="00000500000000000000" pitchFamily="2" charset="-122"/>
                <a:sym typeface="+mn-ea"/>
              </a:rPr>
              <a:t>、</a:t>
            </a:r>
            <a:r>
              <a:rPr lang="en-US" altLang="zh-CN" sz="1400" dirty="0" err="1">
                <a:solidFill>
                  <a:schemeClr val="bg1"/>
                </a:solidFill>
                <a:latin typeface="字魂59号-创粗黑" panose="00000500000000000000" pitchFamily="2" charset="-122"/>
                <a:ea typeface="字魂59号-创粗黑" panose="00000500000000000000" pitchFamily="2" charset="-122"/>
                <a:sym typeface="+mn-ea"/>
              </a:rPr>
              <a:t>Tiktok</a:t>
            </a:r>
            <a:r>
              <a:rPr lang="zh-CN" altLang="en-US" sz="1400" dirty="0">
                <a:solidFill>
                  <a:schemeClr val="bg1"/>
                </a:solidFill>
                <a:latin typeface="字魂59号-创粗黑" panose="00000500000000000000" pitchFamily="2" charset="-122"/>
                <a:ea typeface="字魂59号-创粗黑" panose="00000500000000000000" pitchFamily="2" charset="-122"/>
                <a:sym typeface="+mn-ea"/>
              </a:rPr>
              <a:t>企业账户搭建精准获取海外粉丝</a:t>
            </a:r>
            <a:endParaRPr lang="zh-CN" altLang="en-US" sz="1400" dirty="0">
              <a:solidFill>
                <a:schemeClr val="bg1"/>
              </a:solidFill>
              <a:latin typeface="字魂59号-创粗黑" panose="00000500000000000000" pitchFamily="2" charset="-122"/>
              <a:ea typeface="字魂59号-创粗黑" panose="00000500000000000000" pitchFamily="2" charset="-122"/>
              <a:sym typeface="+mn-ea"/>
            </a:endParaRPr>
          </a:p>
        </p:txBody>
      </p:sp>
      <p:sp>
        <p:nvSpPr>
          <p:cNvPr id="6" name="Text Box 7"/>
          <p:cNvSpPr txBox="1">
            <a:spLocks noChangeArrowheads="1"/>
          </p:cNvSpPr>
          <p:nvPr/>
        </p:nvSpPr>
        <p:spPr bwMode="gray">
          <a:xfrm>
            <a:off x="6076315" y="1657352"/>
            <a:ext cx="4957445" cy="5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400" b="1" dirty="0">
                <a:ln w="3175">
                  <a:noFill/>
                </a:ln>
                <a:solidFill>
                  <a:schemeClr val="bg1"/>
                </a:solidFill>
                <a:latin typeface="微软雅黑" panose="020B0503020204020204" pitchFamily="34" charset="-122"/>
                <a:ea typeface="微软雅黑" panose="020B0503020204020204" pitchFamily="34" charset="-122"/>
              </a:rPr>
              <a:t>覆盖主流海外营销平台</a:t>
            </a:r>
            <a:endParaRPr lang="zh-CN" altLang="en-US" sz="2400" b="1" dirty="0">
              <a:ln w="3175">
                <a:noFill/>
              </a:ln>
              <a:solidFill>
                <a:schemeClr val="bg1"/>
              </a:solidFill>
              <a:latin typeface="微软雅黑" panose="020B0503020204020204" pitchFamily="34" charset="-122"/>
              <a:ea typeface="微软雅黑" panose="020B0503020204020204" pitchFamily="34" charset="-122"/>
            </a:endParaRPr>
          </a:p>
        </p:txBody>
      </p:sp>
      <p:sp>
        <p:nvSpPr>
          <p:cNvPr id="15" name="Freeform 31"/>
          <p:cNvSpPr/>
          <p:nvPr/>
        </p:nvSpPr>
        <p:spPr>
          <a:xfrm>
            <a:off x="6152493" y="3237223"/>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sp>
        <p:nvSpPr>
          <p:cNvPr id="16" name="Rectangle 47"/>
          <p:cNvSpPr/>
          <p:nvPr/>
        </p:nvSpPr>
        <p:spPr>
          <a:xfrm>
            <a:off x="6440806" y="3157856"/>
            <a:ext cx="3000821" cy="276999"/>
          </a:xfrm>
          <a:prstGeom prst="rect">
            <a:avLst/>
          </a:prstGeom>
        </p:spPr>
        <p:txBody>
          <a:bodyPr wrap="none" lIns="0" tIns="0" rIns="0" bIns="0">
            <a:spAutoFit/>
            <a:scene3d>
              <a:camera prst="orthographicFront"/>
              <a:lightRig rig="threePt" dir="t"/>
            </a:scene3d>
          </a:bodyPr>
          <a:lstStyle/>
          <a:p>
            <a:pPr algn="l"/>
            <a:r>
              <a:rPr lang="zh-CN" altLang="en-US" b="1" dirty="0">
                <a:solidFill>
                  <a:schemeClr val="bg2"/>
                </a:solidFill>
                <a:effectLst/>
                <a:latin typeface="微软雅黑" panose="020B0503020204020204" pitchFamily="34" charset="-122"/>
                <a:ea typeface="微软雅黑" panose="020B0503020204020204" pitchFamily="34" charset="-122"/>
              </a:rPr>
              <a:t>提高企业在社交平台的知名度</a:t>
            </a:r>
            <a:endParaRPr lang="zh-CN" altLang="en-US" b="1" dirty="0">
              <a:solidFill>
                <a:schemeClr val="bg2"/>
              </a:solidFill>
              <a:effectLst/>
              <a:latin typeface="微软雅黑" panose="020B0503020204020204" pitchFamily="34" charset="-122"/>
              <a:ea typeface="微软雅黑" panose="020B0503020204020204" pitchFamily="34" charset="-122"/>
            </a:endParaRPr>
          </a:p>
        </p:txBody>
      </p:sp>
      <p:sp>
        <p:nvSpPr>
          <p:cNvPr id="18" name="Freeform 31"/>
          <p:cNvSpPr/>
          <p:nvPr/>
        </p:nvSpPr>
        <p:spPr>
          <a:xfrm>
            <a:off x="6152493" y="3731888"/>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sp>
        <p:nvSpPr>
          <p:cNvPr id="19" name="Rectangle 47"/>
          <p:cNvSpPr/>
          <p:nvPr/>
        </p:nvSpPr>
        <p:spPr>
          <a:xfrm>
            <a:off x="6440806" y="3646806"/>
            <a:ext cx="2308324" cy="276999"/>
          </a:xfrm>
          <a:prstGeom prst="rect">
            <a:avLst/>
          </a:prstGeom>
        </p:spPr>
        <p:txBody>
          <a:bodyPr wrap="none" lIns="0" tIns="0" rIns="0" bIns="0">
            <a:spAutoFit/>
            <a:scene3d>
              <a:camera prst="orthographicFront"/>
              <a:lightRig rig="threePt" dir="t"/>
            </a:scene3d>
          </a:bodyPr>
          <a:lstStyle/>
          <a:p>
            <a:pPr algn="l"/>
            <a:r>
              <a:rPr lang="zh-CN" altLang="en-US" b="1" dirty="0">
                <a:solidFill>
                  <a:schemeClr val="bg2"/>
                </a:solidFill>
                <a:effectLst/>
                <a:latin typeface="微软雅黑" panose="020B0503020204020204" pitchFamily="34" charset="-122"/>
                <a:ea typeface="微软雅黑" panose="020B0503020204020204" pitchFamily="34" charset="-122"/>
              </a:rPr>
              <a:t>获取更多海外买家关注</a:t>
            </a:r>
            <a:endParaRPr lang="zh-CN" altLang="en-US" b="1" dirty="0">
              <a:solidFill>
                <a:schemeClr val="bg2"/>
              </a:solidFill>
              <a:effectLst/>
              <a:latin typeface="微软雅黑" panose="020B0503020204020204" pitchFamily="34" charset="-122"/>
              <a:ea typeface="微软雅黑" panose="020B0503020204020204" pitchFamily="34" charset="-122"/>
            </a:endParaRPr>
          </a:p>
        </p:txBody>
      </p:sp>
      <p:sp>
        <p:nvSpPr>
          <p:cNvPr id="20" name="Freeform 31"/>
          <p:cNvSpPr/>
          <p:nvPr/>
        </p:nvSpPr>
        <p:spPr>
          <a:xfrm>
            <a:off x="6152493" y="4265288"/>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sp>
        <p:nvSpPr>
          <p:cNvPr id="21" name="Rectangle 47"/>
          <p:cNvSpPr/>
          <p:nvPr/>
        </p:nvSpPr>
        <p:spPr>
          <a:xfrm>
            <a:off x="6440806" y="4185921"/>
            <a:ext cx="2539157" cy="276999"/>
          </a:xfrm>
          <a:prstGeom prst="rect">
            <a:avLst/>
          </a:prstGeom>
        </p:spPr>
        <p:txBody>
          <a:bodyPr wrap="none" lIns="0" tIns="0" rIns="0" bIns="0">
            <a:spAutoFit/>
            <a:scene3d>
              <a:camera prst="orthographicFront"/>
              <a:lightRig rig="threePt" dir="t"/>
            </a:scene3d>
          </a:bodyPr>
          <a:lstStyle/>
          <a:p>
            <a:pPr algn="l"/>
            <a:r>
              <a:rPr lang="zh-CN" altLang="en-US" b="1" dirty="0">
                <a:solidFill>
                  <a:schemeClr val="bg2"/>
                </a:solidFill>
                <a:effectLst/>
                <a:latin typeface="微软雅黑" panose="020B0503020204020204" pitchFamily="34" charset="-122"/>
                <a:ea typeface="微软雅黑" panose="020B0503020204020204" pitchFamily="34" charset="-122"/>
              </a:rPr>
              <a:t>打造真实的企业宣传名片</a:t>
            </a:r>
            <a:endParaRPr lang="zh-CN" altLang="en-US" b="1" dirty="0">
              <a:solidFill>
                <a:schemeClr val="bg2"/>
              </a:solidFill>
              <a:effectLst/>
              <a:latin typeface="微软雅黑" panose="020B0503020204020204" pitchFamily="34" charset="-122"/>
              <a:ea typeface="微软雅黑" panose="020B0503020204020204" pitchFamily="34" charset="-122"/>
            </a:endParaRPr>
          </a:p>
        </p:txBody>
      </p:sp>
      <p:sp>
        <p:nvSpPr>
          <p:cNvPr id="22" name="Freeform 31"/>
          <p:cNvSpPr/>
          <p:nvPr/>
        </p:nvSpPr>
        <p:spPr>
          <a:xfrm>
            <a:off x="6152493" y="4805038"/>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sp>
        <p:nvSpPr>
          <p:cNvPr id="23" name="Rectangle 47"/>
          <p:cNvSpPr/>
          <p:nvPr/>
        </p:nvSpPr>
        <p:spPr>
          <a:xfrm>
            <a:off x="6440805" y="4725671"/>
            <a:ext cx="3231654" cy="276999"/>
          </a:xfrm>
          <a:prstGeom prst="rect">
            <a:avLst/>
          </a:prstGeom>
        </p:spPr>
        <p:txBody>
          <a:bodyPr wrap="none" lIns="0" tIns="0" rIns="0" bIns="0">
            <a:spAutoFit/>
            <a:scene3d>
              <a:camera prst="orthographicFront"/>
              <a:lightRig rig="threePt" dir="t"/>
            </a:scene3d>
          </a:bodyPr>
          <a:lstStyle/>
          <a:p>
            <a:pPr algn="l"/>
            <a:r>
              <a:rPr lang="zh-CN" altLang="en-US" b="1" dirty="0">
                <a:solidFill>
                  <a:schemeClr val="bg2"/>
                </a:solidFill>
                <a:effectLst/>
                <a:latin typeface="微软雅黑" panose="020B0503020204020204" pitchFamily="34" charset="-122"/>
                <a:ea typeface="微软雅黑" panose="020B0503020204020204" pitchFamily="34" charset="-122"/>
              </a:rPr>
              <a:t>吸引更多海外访客浏览企业网站</a:t>
            </a:r>
            <a:endParaRPr lang="zh-CN" altLang="en-US" b="1" dirty="0">
              <a:solidFill>
                <a:schemeClr val="bg2"/>
              </a:solidFill>
              <a:effectLst/>
              <a:latin typeface="微软雅黑" panose="020B0503020204020204" pitchFamily="34" charset="-122"/>
              <a:ea typeface="微软雅黑" panose="020B0503020204020204" pitchFamily="34" charset="-122"/>
            </a:endParaRPr>
          </a:p>
        </p:txBody>
      </p:sp>
      <p:pic>
        <p:nvPicPr>
          <p:cNvPr id="17" name="图片 16" descr="C:\Users\Administrator\Desktop\图片5.png图片5"/>
          <p:cNvPicPr>
            <a:picLocks noChangeAspect="1"/>
          </p:cNvPicPr>
          <p:nvPr/>
        </p:nvPicPr>
        <p:blipFill>
          <a:blip r:embed="rId7" cstate="print"/>
          <a:srcRect l="1" r="1"/>
          <a:stretch>
            <a:fillRect/>
          </a:stretch>
        </p:blipFill>
        <p:spPr>
          <a:xfrm>
            <a:off x="3427095" y="3903347"/>
            <a:ext cx="1568451" cy="688975"/>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2000" advTm="2977"/>
    </mc:Choice>
    <mc:Fallback>
      <p:transition spd="slow" advTm="2977"/>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p:nvPr/>
        </p:nvSpPr>
        <p:spPr bwMode="auto">
          <a:xfrm flipV="1">
            <a:off x="11913048" y="-1"/>
            <a:ext cx="278952" cy="278952"/>
          </a:xfrm>
          <a:custGeom>
            <a:avLst/>
            <a:gdLst>
              <a:gd name="T0" fmla="*/ 43 w 43"/>
              <a:gd name="T1" fmla="*/ 0 h 43"/>
              <a:gd name="T2" fmla="*/ 0 w 43"/>
              <a:gd name="T3" fmla="*/ 43 h 43"/>
              <a:gd name="T4" fmla="*/ 43 w 43"/>
              <a:gd name="T5" fmla="*/ 43 h 43"/>
              <a:gd name="T6" fmla="*/ 43 w 43"/>
              <a:gd name="T7" fmla="*/ 0 h 43"/>
            </a:gdLst>
            <a:ahLst/>
            <a:cxnLst>
              <a:cxn ang="0">
                <a:pos x="T0" y="T1"/>
              </a:cxn>
              <a:cxn ang="0">
                <a:pos x="T2" y="T3"/>
              </a:cxn>
              <a:cxn ang="0">
                <a:pos x="T4" y="T5"/>
              </a:cxn>
              <a:cxn ang="0">
                <a:pos x="T6" y="T7"/>
              </a:cxn>
            </a:cxnLst>
            <a:rect l="0" t="0" r="r" b="b"/>
            <a:pathLst>
              <a:path w="43" h="43">
                <a:moveTo>
                  <a:pt x="43" y="0"/>
                </a:moveTo>
                <a:lnTo>
                  <a:pt x="0" y="43"/>
                </a:lnTo>
                <a:lnTo>
                  <a:pt x="43" y="43"/>
                </a:lnTo>
                <a:lnTo>
                  <a:pt x="43" y="0"/>
                </a:lnTo>
                <a:close/>
              </a:path>
            </a:pathLst>
          </a:custGeom>
          <a:solidFill>
            <a:srgbClr val="1222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Mongolian Baiti" panose="03000500000000000000" charset="0"/>
              <a:ea typeface="Mongolian Baiti" panose="03000500000000000000" charset="0"/>
            </a:endParaRPr>
          </a:p>
        </p:txBody>
      </p:sp>
      <p:sp>
        <p:nvSpPr>
          <p:cNvPr id="4" name="Freeform 8"/>
          <p:cNvSpPr/>
          <p:nvPr/>
        </p:nvSpPr>
        <p:spPr bwMode="auto">
          <a:xfrm flipV="1">
            <a:off x="9480341" y="-1"/>
            <a:ext cx="2711655" cy="2731118"/>
          </a:xfrm>
          <a:custGeom>
            <a:avLst/>
            <a:gdLst>
              <a:gd name="T0" fmla="*/ 418 w 418"/>
              <a:gd name="T1" fmla="*/ 0 h 421"/>
              <a:gd name="T2" fmla="*/ 0 w 418"/>
              <a:gd name="T3" fmla="*/ 421 h 421"/>
              <a:gd name="T4" fmla="*/ 418 w 418"/>
              <a:gd name="T5" fmla="*/ 421 h 421"/>
              <a:gd name="T6" fmla="*/ 418 w 418"/>
              <a:gd name="T7" fmla="*/ 0 h 421"/>
            </a:gdLst>
            <a:ahLst/>
            <a:cxnLst>
              <a:cxn ang="0">
                <a:pos x="T0" y="T1"/>
              </a:cxn>
              <a:cxn ang="0">
                <a:pos x="T2" y="T3"/>
              </a:cxn>
              <a:cxn ang="0">
                <a:pos x="T4" y="T5"/>
              </a:cxn>
              <a:cxn ang="0">
                <a:pos x="T6" y="T7"/>
              </a:cxn>
            </a:cxnLst>
            <a:rect l="0" t="0" r="r" b="b"/>
            <a:pathLst>
              <a:path w="418" h="421">
                <a:moveTo>
                  <a:pt x="418" y="0"/>
                </a:moveTo>
                <a:lnTo>
                  <a:pt x="0" y="421"/>
                </a:lnTo>
                <a:lnTo>
                  <a:pt x="418" y="421"/>
                </a:lnTo>
                <a:lnTo>
                  <a:pt x="418" y="0"/>
                </a:ln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5" name="Freeform 9"/>
          <p:cNvSpPr/>
          <p:nvPr/>
        </p:nvSpPr>
        <p:spPr bwMode="auto">
          <a:xfrm flipV="1">
            <a:off x="8299669" y="3"/>
            <a:ext cx="3892327" cy="3905301"/>
          </a:xfrm>
          <a:custGeom>
            <a:avLst/>
            <a:gdLst>
              <a:gd name="T0" fmla="*/ 600 w 600"/>
              <a:gd name="T1" fmla="*/ 0 h 602"/>
              <a:gd name="T2" fmla="*/ 0 w 600"/>
              <a:gd name="T3" fmla="*/ 602 h 602"/>
              <a:gd name="T4" fmla="*/ 469 w 600"/>
              <a:gd name="T5" fmla="*/ 602 h 602"/>
              <a:gd name="T6" fmla="*/ 600 w 600"/>
              <a:gd name="T7" fmla="*/ 471 h 602"/>
              <a:gd name="T8" fmla="*/ 600 w 600"/>
              <a:gd name="T9" fmla="*/ 0 h 602"/>
            </a:gdLst>
            <a:ahLst/>
            <a:cxnLst>
              <a:cxn ang="0">
                <a:pos x="T0" y="T1"/>
              </a:cxn>
              <a:cxn ang="0">
                <a:pos x="T2" y="T3"/>
              </a:cxn>
              <a:cxn ang="0">
                <a:pos x="T4" y="T5"/>
              </a:cxn>
              <a:cxn ang="0">
                <a:pos x="T6" y="T7"/>
              </a:cxn>
              <a:cxn ang="0">
                <a:pos x="T8" y="T9"/>
              </a:cxn>
            </a:cxnLst>
            <a:rect l="0" t="0" r="r" b="b"/>
            <a:pathLst>
              <a:path w="600" h="602">
                <a:moveTo>
                  <a:pt x="600" y="0"/>
                </a:moveTo>
                <a:lnTo>
                  <a:pt x="0" y="602"/>
                </a:lnTo>
                <a:lnTo>
                  <a:pt x="469" y="602"/>
                </a:lnTo>
                <a:lnTo>
                  <a:pt x="600" y="471"/>
                </a:lnTo>
                <a:lnTo>
                  <a:pt x="600" y="0"/>
                </a:ln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6" name="Freeform 10"/>
          <p:cNvSpPr/>
          <p:nvPr/>
        </p:nvSpPr>
        <p:spPr bwMode="auto">
          <a:xfrm flipV="1">
            <a:off x="6340531" y="-1"/>
            <a:ext cx="5851465" cy="5883902"/>
          </a:xfrm>
          <a:custGeom>
            <a:avLst/>
            <a:gdLst>
              <a:gd name="T0" fmla="*/ 902 w 902"/>
              <a:gd name="T1" fmla="*/ 0 h 907"/>
              <a:gd name="T2" fmla="*/ 0 w 902"/>
              <a:gd name="T3" fmla="*/ 907 h 907"/>
              <a:gd name="T4" fmla="*/ 603 w 902"/>
              <a:gd name="T5" fmla="*/ 907 h 907"/>
              <a:gd name="T6" fmla="*/ 902 w 902"/>
              <a:gd name="T7" fmla="*/ 607 h 907"/>
              <a:gd name="T8" fmla="*/ 902 w 902"/>
              <a:gd name="T9" fmla="*/ 0 h 907"/>
            </a:gdLst>
            <a:ahLst/>
            <a:cxnLst>
              <a:cxn ang="0">
                <a:pos x="T0" y="T1"/>
              </a:cxn>
              <a:cxn ang="0">
                <a:pos x="T2" y="T3"/>
              </a:cxn>
              <a:cxn ang="0">
                <a:pos x="T4" y="T5"/>
              </a:cxn>
              <a:cxn ang="0">
                <a:pos x="T6" y="T7"/>
              </a:cxn>
              <a:cxn ang="0">
                <a:pos x="T8" y="T9"/>
              </a:cxn>
            </a:cxnLst>
            <a:rect l="0" t="0" r="r" b="b"/>
            <a:pathLst>
              <a:path w="902" h="907">
                <a:moveTo>
                  <a:pt x="902" y="0"/>
                </a:moveTo>
                <a:lnTo>
                  <a:pt x="0" y="907"/>
                </a:lnTo>
                <a:lnTo>
                  <a:pt x="603" y="907"/>
                </a:lnTo>
                <a:lnTo>
                  <a:pt x="902" y="607"/>
                </a:lnTo>
                <a:lnTo>
                  <a:pt x="902" y="0"/>
                </a:ln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7" name="Freeform 11"/>
          <p:cNvSpPr/>
          <p:nvPr/>
        </p:nvSpPr>
        <p:spPr bwMode="auto">
          <a:xfrm flipV="1">
            <a:off x="4206240" y="3"/>
            <a:ext cx="7985760" cy="6850495"/>
          </a:xfrm>
          <a:custGeom>
            <a:avLst/>
            <a:gdLst>
              <a:gd name="T0" fmla="*/ 1231 w 1231"/>
              <a:gd name="T1" fmla="*/ 0 h 1056"/>
              <a:gd name="T2" fmla="*/ 1053 w 1231"/>
              <a:gd name="T3" fmla="*/ 0 h 1056"/>
              <a:gd name="T4" fmla="*/ 0 w 1231"/>
              <a:gd name="T5" fmla="*/ 1056 h 1056"/>
              <a:gd name="T6" fmla="*/ 624 w 1231"/>
              <a:gd name="T7" fmla="*/ 1056 h 1056"/>
              <a:gd name="T8" fmla="*/ 1231 w 1231"/>
              <a:gd name="T9" fmla="*/ 447 h 1056"/>
              <a:gd name="T10" fmla="*/ 1231 w 1231"/>
              <a:gd name="T11" fmla="*/ 0 h 1056"/>
            </a:gdLst>
            <a:ahLst/>
            <a:cxnLst>
              <a:cxn ang="0">
                <a:pos x="T0" y="T1"/>
              </a:cxn>
              <a:cxn ang="0">
                <a:pos x="T2" y="T3"/>
              </a:cxn>
              <a:cxn ang="0">
                <a:pos x="T4" y="T5"/>
              </a:cxn>
              <a:cxn ang="0">
                <a:pos x="T6" y="T7"/>
              </a:cxn>
              <a:cxn ang="0">
                <a:pos x="T8" y="T9"/>
              </a:cxn>
              <a:cxn ang="0">
                <a:pos x="T10" y="T11"/>
              </a:cxn>
            </a:cxnLst>
            <a:rect l="0" t="0" r="r" b="b"/>
            <a:pathLst>
              <a:path w="1231" h="1056">
                <a:moveTo>
                  <a:pt x="1231" y="0"/>
                </a:moveTo>
                <a:lnTo>
                  <a:pt x="1053" y="0"/>
                </a:lnTo>
                <a:lnTo>
                  <a:pt x="0" y="1056"/>
                </a:lnTo>
                <a:lnTo>
                  <a:pt x="624" y="1056"/>
                </a:lnTo>
                <a:lnTo>
                  <a:pt x="1231" y="447"/>
                </a:lnTo>
                <a:lnTo>
                  <a:pt x="1231" y="0"/>
                </a:ln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11" name="矩形 10"/>
          <p:cNvSpPr/>
          <p:nvPr/>
        </p:nvSpPr>
        <p:spPr>
          <a:xfrm>
            <a:off x="6842601" y="127564"/>
            <a:ext cx="5186642" cy="4508927"/>
          </a:xfrm>
          <a:prstGeom prst="rect">
            <a:avLst/>
          </a:prstGeom>
          <a:effectLst/>
        </p:spPr>
        <p:txBody>
          <a:bodyPr wrap="square">
            <a:spAutoFit/>
          </a:bodyPr>
          <a:lstStyle/>
          <a:p>
            <a:pPr algn="ctr"/>
            <a:r>
              <a:rPr lang="en-US" altLang="zh-CN" sz="28700" dirty="0" smtClean="0">
                <a:solidFill>
                  <a:schemeClr val="bg1"/>
                </a:solidFill>
                <a:latin typeface="Mongolian Baiti" panose="03000500000000000000" charset="0"/>
                <a:ea typeface="Mongolian Baiti" panose="03000500000000000000" charset="0"/>
                <a:cs typeface="Mongolian Baiti" panose="03000500000000000000" charset="0"/>
              </a:rPr>
              <a:t>04</a:t>
            </a:r>
            <a:endParaRPr lang="zh-CN" altLang="en-US" sz="28700" dirty="0">
              <a:solidFill>
                <a:schemeClr val="bg1"/>
              </a:solidFill>
              <a:latin typeface="Mongolian Baiti" panose="03000500000000000000" charset="0"/>
              <a:ea typeface="Mongolian Baiti" panose="03000500000000000000" charset="0"/>
              <a:cs typeface="Mongolian Baiti" panose="03000500000000000000" charset="0"/>
            </a:endParaRPr>
          </a:p>
        </p:txBody>
      </p:sp>
      <p:sp>
        <p:nvSpPr>
          <p:cNvPr id="14" name="矩形 259"/>
          <p:cNvSpPr>
            <a:spLocks noChangeArrowheads="1"/>
          </p:cNvSpPr>
          <p:nvPr/>
        </p:nvSpPr>
        <p:spPr bwMode="auto">
          <a:xfrm>
            <a:off x="380247" y="1186848"/>
            <a:ext cx="51604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400" dirty="0" smtClean="0">
                <a:solidFill>
                  <a:srgbClr val="9B1E23"/>
                </a:solidFill>
                <a:latin typeface="Mongolian Baiti" panose="03000500000000000000" charset="0"/>
                <a:ea typeface="Mongolian Baiti" panose="03000500000000000000" charset="0"/>
                <a:cs typeface="Mongolian Baiti" panose="03000500000000000000" charset="0"/>
              </a:rPr>
              <a:t>专业化咨询服务</a:t>
            </a:r>
            <a:endParaRPr lang="zh-CN" altLang="en-US" sz="5400" dirty="0">
              <a:solidFill>
                <a:srgbClr val="9B1E23"/>
              </a:solidFill>
              <a:latin typeface="Mongolian Baiti" panose="03000500000000000000" charset="0"/>
              <a:ea typeface="Mongolian Baiti" panose="03000500000000000000" charset="0"/>
              <a:cs typeface="Mongolian Baiti" panose="03000500000000000000" charset="0"/>
            </a:endParaRPr>
          </a:p>
        </p:txBody>
      </p:sp>
      <p:grpSp>
        <p:nvGrpSpPr>
          <p:cNvPr id="28" name="Group 16"/>
          <p:cNvGrpSpPr/>
          <p:nvPr/>
        </p:nvGrpSpPr>
        <p:grpSpPr bwMode="auto">
          <a:xfrm>
            <a:off x="7309773" y="6116575"/>
            <a:ext cx="386867" cy="386867"/>
            <a:chOff x="0" y="0"/>
            <a:chExt cx="965499" cy="965499"/>
          </a:xfrm>
          <a:solidFill>
            <a:schemeClr val="bg1"/>
          </a:solidFill>
          <a:effectLst/>
        </p:grpSpPr>
        <p:sp>
          <p:nvSpPr>
            <p:cNvPr id="29"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9B1E23"/>
            </a:solidFill>
            <a:ln>
              <a:noFill/>
            </a:ln>
            <a:effectLst>
              <a:outerShdw blurRad="63500" algn="ctr" rotWithShape="0">
                <a:prstClr val="black">
                  <a:alpha val="40000"/>
                </a:prstClr>
              </a:outerShdw>
            </a:effectLst>
          </p:spPr>
          <p:txBody>
            <a:bodyPr lIns="0" tIns="0" rIns="0" bIns="0" anchor="ctr"/>
            <a:lstStyle/>
            <a:p>
              <a:endParaRPr lang="zh-CN" altLang="en-US" sz="900"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sp>
          <p:nvSpPr>
            <p:cNvPr id="30" name="AutoShape 18"/>
            <p:cNvSpPr/>
            <p:nvPr/>
          </p:nvSpPr>
          <p:spPr bwMode="auto">
            <a:xfrm>
              <a:off x="293778" y="265194"/>
              <a:ext cx="393822" cy="393822"/>
            </a:xfrm>
            <a:custGeom>
              <a:avLst/>
              <a:gdLst>
                <a:gd name="T0" fmla="*/ 196911 w 21600"/>
                <a:gd name="T1" fmla="*/ 196911 h 21600"/>
                <a:gd name="T2" fmla="*/ 196911 w 21600"/>
                <a:gd name="T3" fmla="*/ 196911 h 21600"/>
                <a:gd name="T4" fmla="*/ 196911 w 21600"/>
                <a:gd name="T5" fmla="*/ 196911 h 21600"/>
                <a:gd name="T6" fmla="*/ 196911 w 21600"/>
                <a:gd name="T7" fmla="*/ 19691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a:defRPr/>
              </a:pPr>
              <a:endParaRPr lang="zh-CN" altLang="en-US" sz="900"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grpSp>
      <p:grpSp>
        <p:nvGrpSpPr>
          <p:cNvPr id="31" name="组合 30"/>
          <p:cNvGrpSpPr/>
          <p:nvPr/>
        </p:nvGrpSpPr>
        <p:grpSpPr>
          <a:xfrm>
            <a:off x="6315884" y="6107522"/>
            <a:ext cx="386867" cy="386867"/>
            <a:chOff x="6316398" y="415834"/>
            <a:chExt cx="482600" cy="482600"/>
          </a:xfrm>
          <a:solidFill>
            <a:schemeClr val="bg1"/>
          </a:solidFill>
          <a:effectLst/>
        </p:grpSpPr>
        <p:sp>
          <p:nvSpPr>
            <p:cNvPr id="32" name="AutoShape 8" descr="tile_paper_medgray.jpeg"/>
            <p:cNvSpPr/>
            <p:nvPr/>
          </p:nvSpPr>
          <p:spPr bwMode="auto">
            <a:xfrm>
              <a:off x="6316398" y="415834"/>
              <a:ext cx="482600" cy="482600"/>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sym typeface="+mn-lt"/>
              </a:endParaRPr>
            </a:p>
          </p:txBody>
        </p:sp>
        <p:sp>
          <p:nvSpPr>
            <p:cNvPr id="33" name="AutoShape 82"/>
            <p:cNvSpPr/>
            <p:nvPr/>
          </p:nvSpPr>
          <p:spPr bwMode="auto">
            <a:xfrm>
              <a:off x="6457131" y="556567"/>
              <a:ext cx="201134" cy="201134"/>
            </a:xfrm>
            <a:custGeom>
              <a:avLst/>
              <a:gdLst>
                <a:gd name="T0" fmla="*/ 198438 w 21600"/>
                <a:gd name="T1" fmla="*/ 198438 h 21600"/>
                <a:gd name="T2" fmla="*/ 198438 w 21600"/>
                <a:gd name="T3" fmla="*/ 198438 h 21600"/>
                <a:gd name="T4" fmla="*/ 198438 w 21600"/>
                <a:gd name="T5" fmla="*/ 198438 h 21600"/>
                <a:gd name="T6" fmla="*/ 198438 w 21600"/>
                <a:gd name="T7" fmla="*/ 198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grpFill/>
            <a:ln>
              <a:noFill/>
            </a:ln>
            <a:effectLst/>
          </p:spPr>
          <p:txBody>
            <a:bodyPr lIns="38100" tIns="38100" rIns="38100" bIns="38100" anchor="ctr"/>
            <a:lstStyle/>
            <a:p>
              <a:pPr>
                <a:defRPr/>
              </a:pPr>
              <a:endParaRPr lang="zh-CN" altLang="en-US"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grpSp>
      <p:grpSp>
        <p:nvGrpSpPr>
          <p:cNvPr id="34" name="组合 33"/>
          <p:cNvGrpSpPr/>
          <p:nvPr/>
        </p:nvGrpSpPr>
        <p:grpSpPr>
          <a:xfrm>
            <a:off x="9372272" y="6116575"/>
            <a:ext cx="386867" cy="386867"/>
            <a:chOff x="7068981" y="415834"/>
            <a:chExt cx="482600" cy="482600"/>
          </a:xfrm>
          <a:solidFill>
            <a:schemeClr val="bg1"/>
          </a:solidFill>
          <a:effectLst/>
        </p:grpSpPr>
        <p:sp>
          <p:nvSpPr>
            <p:cNvPr id="35" name="AutoShape 8" descr="tile_paper_medgray.jpeg"/>
            <p:cNvSpPr/>
            <p:nvPr/>
          </p:nvSpPr>
          <p:spPr bwMode="auto">
            <a:xfrm>
              <a:off x="7068981" y="415834"/>
              <a:ext cx="482600" cy="482600"/>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9B1E23"/>
            </a:solidFill>
            <a:ln>
              <a:noFill/>
            </a:ln>
            <a:effectLst>
              <a:outerShdw blurRad="63500" algn="ctr" rotWithShape="0">
                <a:prstClr val="black">
                  <a:alpha val="40000"/>
                </a:prstClr>
              </a:outerShdw>
            </a:effectLst>
          </p:spPr>
          <p:txBody>
            <a:bodyPr lIns="0" tIns="0" rIns="0" bIns="0" anchor="ctr"/>
            <a:lstStyle/>
            <a:p>
              <a:endParaRPr lang="zh-CN" altLang="en-US" sz="900"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sp>
          <p:nvSpPr>
            <p:cNvPr id="36" name="AutoShape 18"/>
            <p:cNvSpPr/>
            <p:nvPr/>
          </p:nvSpPr>
          <p:spPr bwMode="auto">
            <a:xfrm>
              <a:off x="7209714" y="556969"/>
              <a:ext cx="201134" cy="200330"/>
            </a:xfrm>
            <a:custGeom>
              <a:avLst/>
              <a:gdLst>
                <a:gd name="T0" fmla="*/ 198438 w 21600"/>
                <a:gd name="T1" fmla="*/ 197644 h 21600"/>
                <a:gd name="T2" fmla="*/ 198438 w 21600"/>
                <a:gd name="T3" fmla="*/ 197644 h 21600"/>
                <a:gd name="T4" fmla="*/ 198438 w 21600"/>
                <a:gd name="T5" fmla="*/ 197644 h 21600"/>
                <a:gd name="T6" fmla="*/ 198438 w 21600"/>
                <a:gd name="T7" fmla="*/ 197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grpFill/>
            <a:ln>
              <a:noFill/>
            </a:ln>
            <a:effectLst/>
          </p:spPr>
          <p:txBody>
            <a:bodyPr lIns="38100" tIns="38100" rIns="38100" bIns="38100" anchor="ctr"/>
            <a:lstStyle/>
            <a:p>
              <a:pPr>
                <a:defRPr/>
              </a:pPr>
              <a:endParaRPr lang="zh-CN" altLang="en-US"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grpSp>
      <p:grpSp>
        <p:nvGrpSpPr>
          <p:cNvPr id="37" name="组合 36"/>
          <p:cNvGrpSpPr/>
          <p:nvPr/>
        </p:nvGrpSpPr>
        <p:grpSpPr>
          <a:xfrm>
            <a:off x="8336497" y="6116574"/>
            <a:ext cx="386867" cy="386867"/>
            <a:chOff x="7821564" y="415834"/>
            <a:chExt cx="482600" cy="482600"/>
          </a:xfrm>
          <a:solidFill>
            <a:schemeClr val="bg1"/>
          </a:solidFill>
          <a:effectLst/>
        </p:grpSpPr>
        <p:sp>
          <p:nvSpPr>
            <p:cNvPr id="38" name="AutoShape 8" descr="tile_paper_medgray.jpeg"/>
            <p:cNvSpPr/>
            <p:nvPr/>
          </p:nvSpPr>
          <p:spPr bwMode="auto">
            <a:xfrm>
              <a:off x="7821564" y="415834"/>
              <a:ext cx="482600" cy="482600"/>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sym typeface="+mn-lt"/>
              </a:endParaRPr>
            </a:p>
          </p:txBody>
        </p:sp>
        <p:sp>
          <p:nvSpPr>
            <p:cNvPr id="39" name="AutoShape 20"/>
            <p:cNvSpPr/>
            <p:nvPr/>
          </p:nvSpPr>
          <p:spPr bwMode="auto">
            <a:xfrm>
              <a:off x="7962297" y="556969"/>
              <a:ext cx="201134" cy="200330"/>
            </a:xfrm>
            <a:custGeom>
              <a:avLst/>
              <a:gdLst>
                <a:gd name="T0" fmla="*/ 198438 w 21600"/>
                <a:gd name="T1" fmla="*/ 197644 h 21600"/>
                <a:gd name="T2" fmla="*/ 198438 w 21600"/>
                <a:gd name="T3" fmla="*/ 197644 h 21600"/>
                <a:gd name="T4" fmla="*/ 198438 w 21600"/>
                <a:gd name="T5" fmla="*/ 197644 h 21600"/>
                <a:gd name="T6" fmla="*/ 198438 w 21600"/>
                <a:gd name="T7" fmla="*/ 197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pFill/>
            <a:ln>
              <a:noFill/>
            </a:ln>
            <a:effectLst/>
          </p:spPr>
          <p:txBody>
            <a:bodyPr lIns="38100" tIns="38100" rIns="38100" bIns="38100" anchor="ctr"/>
            <a:lstStyle/>
            <a:p>
              <a:pPr>
                <a:defRPr/>
              </a:pPr>
              <a:endParaRPr lang="zh-CN" altLang="en-US"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grpSp>
      <p:sp>
        <p:nvSpPr>
          <p:cNvPr id="21" name="TextBox 17"/>
          <p:cNvSpPr txBox="1"/>
          <p:nvPr/>
        </p:nvSpPr>
        <p:spPr>
          <a:xfrm>
            <a:off x="334977" y="2557936"/>
            <a:ext cx="5685577" cy="1806264"/>
          </a:xfrm>
          <a:prstGeom prst="rect">
            <a:avLst/>
          </a:prstGeom>
          <a:noFill/>
        </p:spPr>
        <p:txBody>
          <a:bodyPr wrap="square" rtlCol="0">
            <a:spAutoFit/>
          </a:bodyPr>
          <a:lstStyle/>
          <a:p>
            <a:pPr algn="just" fontAlgn="base">
              <a:lnSpc>
                <a:spcPct val="120000"/>
              </a:lnSpc>
              <a:spcBef>
                <a:spcPct val="0"/>
              </a:spcBef>
              <a:spcAft>
                <a:spcPct val="0"/>
              </a:spcAft>
              <a:buFont typeface="Arial" panose="020B0604020202020204" pitchFamily="34" charset="0"/>
              <a:buNone/>
            </a:pPr>
            <a:r>
              <a:rPr lang="zh-CN" altLang="en-US" sz="2400" dirty="0" smtClean="0">
                <a:latin typeface="+mn-ea"/>
                <a:cs typeface="Mongolian Baiti" panose="03000500000000000000" charset="0"/>
              </a:rPr>
              <a:t>    外贸综合服务平台一大功能就是为中小企业提供外贸相关业务咨询、地区风险咨询、政策咨询及数据支持等服务，为想开展或拓展外贸业务的各类企业保驾护航。</a:t>
            </a:r>
            <a:endParaRPr lang="zh-CN" altLang="en-US" sz="2400" dirty="0">
              <a:latin typeface="+mn-ea"/>
              <a:cs typeface="Mongolian Baiti" panose="030005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style.rotation</p:attrName>
                                        </p:attrNameLst>
                                      </p:cBhvr>
                                      <p:tavLst>
                                        <p:tav tm="0">
                                          <p:val>
                                            <p:fltVal val="360"/>
                                          </p:val>
                                        </p:tav>
                                        <p:tav tm="100000">
                                          <p:val>
                                            <p:fltVal val="0"/>
                                          </p:val>
                                        </p:tav>
                                      </p:tavLst>
                                    </p:anim>
                                    <p:animEffect transition="in" filter="fade">
                                      <p:cBhvr>
                                        <p:cTn id="28" dur="500"/>
                                        <p:tgtEl>
                                          <p:spTgt spid="6"/>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style.rotation</p:attrName>
                                        </p:attrNameLst>
                                      </p:cBhvr>
                                      <p:tavLst>
                                        <p:tav tm="0">
                                          <p:val>
                                            <p:fltVal val="360"/>
                                          </p:val>
                                        </p:tav>
                                        <p:tav tm="100000">
                                          <p:val>
                                            <p:fltVal val="0"/>
                                          </p:val>
                                        </p:tav>
                                      </p:tavLst>
                                    </p:anim>
                                    <p:animEffect transition="in" filter="fade">
                                      <p:cBhvr>
                                        <p:cTn id="34" dur="500"/>
                                        <p:tgtEl>
                                          <p:spTgt spid="7"/>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par>
                          <p:cTn id="41" fill="hold">
                            <p:stCondLst>
                              <p:cond delay="1000"/>
                            </p:stCondLst>
                            <p:childTnLst>
                              <p:par>
                                <p:cTn id="42" presetID="53" presetClass="entr" presetSubtype="16" fill="hold" grpId="0" nodeType="afterEffect">
                                  <p:stCondLst>
                                    <p:cond delay="0"/>
                                  </p:stCondLst>
                                  <p:iterate type="lt">
                                    <p:tmPct val="0"/>
                                  </p:iterate>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1500"/>
                            </p:stCondLst>
                            <p:childTnLst>
                              <p:par>
                                <p:cTn id="48" presetID="26" presetClass="emph" presetSubtype="0" fill="hold" grpId="1" nodeType="afterEffect">
                                  <p:stCondLst>
                                    <p:cond delay="0"/>
                                  </p:stCondLst>
                                  <p:iterate type="lt">
                                    <p:tmPct val="0"/>
                                  </p:iterate>
                                  <p:childTnLst>
                                    <p:animEffect transition="out" filter="fade">
                                      <p:cBhvr>
                                        <p:cTn id="49" dur="500" tmFilter="0, 0; .2, .5; .8, .5; 1, 0"/>
                                        <p:tgtEl>
                                          <p:spTgt spid="14"/>
                                        </p:tgtEl>
                                      </p:cBhvr>
                                    </p:animEffect>
                                    <p:animScale>
                                      <p:cBhvr>
                                        <p:cTn id="50" dur="250" autoRev="1" fill="hold"/>
                                        <p:tgtEl>
                                          <p:spTgt spid="14"/>
                                        </p:tgtEl>
                                      </p:cBhvr>
                                      <p:by x="105000" y="105000"/>
                                    </p:animScale>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800" fill="hold"/>
                                        <p:tgtEl>
                                          <p:spTgt spid="31"/>
                                        </p:tgtEl>
                                        <p:attrNameLst>
                                          <p:attrName>ppt_w</p:attrName>
                                        </p:attrNameLst>
                                      </p:cBhvr>
                                      <p:tavLst>
                                        <p:tav tm="0">
                                          <p:val>
                                            <p:fltVal val="0"/>
                                          </p:val>
                                        </p:tav>
                                        <p:tav tm="100000">
                                          <p:val>
                                            <p:strVal val="#ppt_w"/>
                                          </p:val>
                                        </p:tav>
                                      </p:tavLst>
                                    </p:anim>
                                    <p:anim calcmode="lin" valueType="num">
                                      <p:cBhvr>
                                        <p:cTn id="55" dur="800" fill="hold"/>
                                        <p:tgtEl>
                                          <p:spTgt spid="31"/>
                                        </p:tgtEl>
                                        <p:attrNameLst>
                                          <p:attrName>ppt_h</p:attrName>
                                        </p:attrNameLst>
                                      </p:cBhvr>
                                      <p:tavLst>
                                        <p:tav tm="0">
                                          <p:val>
                                            <p:fltVal val="0"/>
                                          </p:val>
                                        </p:tav>
                                        <p:tav tm="100000">
                                          <p:val>
                                            <p:strVal val="#ppt_h"/>
                                          </p:val>
                                        </p:tav>
                                      </p:tavLst>
                                    </p:anim>
                                    <p:animEffect transition="in" filter="fade">
                                      <p:cBhvr>
                                        <p:cTn id="56" dur="800"/>
                                        <p:tgtEl>
                                          <p:spTgt spid="31"/>
                                        </p:tgtEl>
                                      </p:cBhvr>
                                    </p:animEffect>
                                  </p:childTnLst>
                                </p:cTn>
                              </p:par>
                              <p:par>
                                <p:cTn id="57" presetID="53" presetClass="entr" presetSubtype="16" fill="hold" nodeType="withEffect">
                                  <p:stCondLst>
                                    <p:cond delay="200"/>
                                  </p:stCondLst>
                                  <p:childTnLst>
                                    <p:set>
                                      <p:cBhvr>
                                        <p:cTn id="58" dur="1" fill="hold">
                                          <p:stCondLst>
                                            <p:cond delay="0"/>
                                          </p:stCondLst>
                                        </p:cTn>
                                        <p:tgtEl>
                                          <p:spTgt spid="34"/>
                                        </p:tgtEl>
                                        <p:attrNameLst>
                                          <p:attrName>style.visibility</p:attrName>
                                        </p:attrNameLst>
                                      </p:cBhvr>
                                      <p:to>
                                        <p:strVal val="visible"/>
                                      </p:to>
                                    </p:set>
                                    <p:anim calcmode="lin" valueType="num">
                                      <p:cBhvr>
                                        <p:cTn id="59" dur="800" fill="hold"/>
                                        <p:tgtEl>
                                          <p:spTgt spid="34"/>
                                        </p:tgtEl>
                                        <p:attrNameLst>
                                          <p:attrName>ppt_w</p:attrName>
                                        </p:attrNameLst>
                                      </p:cBhvr>
                                      <p:tavLst>
                                        <p:tav tm="0">
                                          <p:val>
                                            <p:fltVal val="0"/>
                                          </p:val>
                                        </p:tav>
                                        <p:tav tm="100000">
                                          <p:val>
                                            <p:strVal val="#ppt_w"/>
                                          </p:val>
                                        </p:tav>
                                      </p:tavLst>
                                    </p:anim>
                                    <p:anim calcmode="lin" valueType="num">
                                      <p:cBhvr>
                                        <p:cTn id="60" dur="800" fill="hold"/>
                                        <p:tgtEl>
                                          <p:spTgt spid="34"/>
                                        </p:tgtEl>
                                        <p:attrNameLst>
                                          <p:attrName>ppt_h</p:attrName>
                                        </p:attrNameLst>
                                      </p:cBhvr>
                                      <p:tavLst>
                                        <p:tav tm="0">
                                          <p:val>
                                            <p:fltVal val="0"/>
                                          </p:val>
                                        </p:tav>
                                        <p:tav tm="100000">
                                          <p:val>
                                            <p:strVal val="#ppt_h"/>
                                          </p:val>
                                        </p:tav>
                                      </p:tavLst>
                                    </p:anim>
                                    <p:animEffect transition="in" filter="fade">
                                      <p:cBhvr>
                                        <p:cTn id="61" dur="800"/>
                                        <p:tgtEl>
                                          <p:spTgt spid="34"/>
                                        </p:tgtEl>
                                      </p:cBhvr>
                                    </p:animEffect>
                                  </p:childTnLst>
                                </p:cTn>
                              </p:par>
                              <p:par>
                                <p:cTn id="62" presetID="53" presetClass="entr" presetSubtype="16" fill="hold" nodeType="withEffect">
                                  <p:stCondLst>
                                    <p:cond delay="400"/>
                                  </p:stCondLst>
                                  <p:childTnLst>
                                    <p:set>
                                      <p:cBhvr>
                                        <p:cTn id="63" dur="1" fill="hold">
                                          <p:stCondLst>
                                            <p:cond delay="0"/>
                                          </p:stCondLst>
                                        </p:cTn>
                                        <p:tgtEl>
                                          <p:spTgt spid="37"/>
                                        </p:tgtEl>
                                        <p:attrNameLst>
                                          <p:attrName>style.visibility</p:attrName>
                                        </p:attrNameLst>
                                      </p:cBhvr>
                                      <p:to>
                                        <p:strVal val="visible"/>
                                      </p:to>
                                    </p:set>
                                    <p:anim calcmode="lin" valueType="num">
                                      <p:cBhvr>
                                        <p:cTn id="64" dur="800" fill="hold"/>
                                        <p:tgtEl>
                                          <p:spTgt spid="37"/>
                                        </p:tgtEl>
                                        <p:attrNameLst>
                                          <p:attrName>ppt_w</p:attrName>
                                        </p:attrNameLst>
                                      </p:cBhvr>
                                      <p:tavLst>
                                        <p:tav tm="0">
                                          <p:val>
                                            <p:fltVal val="0"/>
                                          </p:val>
                                        </p:tav>
                                        <p:tav tm="100000">
                                          <p:val>
                                            <p:strVal val="#ppt_w"/>
                                          </p:val>
                                        </p:tav>
                                      </p:tavLst>
                                    </p:anim>
                                    <p:anim calcmode="lin" valueType="num">
                                      <p:cBhvr>
                                        <p:cTn id="65" dur="800" fill="hold"/>
                                        <p:tgtEl>
                                          <p:spTgt spid="37"/>
                                        </p:tgtEl>
                                        <p:attrNameLst>
                                          <p:attrName>ppt_h</p:attrName>
                                        </p:attrNameLst>
                                      </p:cBhvr>
                                      <p:tavLst>
                                        <p:tav tm="0">
                                          <p:val>
                                            <p:fltVal val="0"/>
                                          </p:val>
                                        </p:tav>
                                        <p:tav tm="100000">
                                          <p:val>
                                            <p:strVal val="#ppt_h"/>
                                          </p:val>
                                        </p:tav>
                                      </p:tavLst>
                                    </p:anim>
                                    <p:animEffect transition="in" filter="fade">
                                      <p:cBhvr>
                                        <p:cTn id="66" dur="800"/>
                                        <p:tgtEl>
                                          <p:spTgt spid="37"/>
                                        </p:tgtEl>
                                      </p:cBhvr>
                                    </p:animEffect>
                                  </p:childTnLst>
                                </p:cTn>
                              </p:par>
                              <p:par>
                                <p:cTn id="67" presetID="53" presetClass="entr" presetSubtype="16" fill="hold" nodeType="withEffect">
                                  <p:stCondLst>
                                    <p:cond delay="600"/>
                                  </p:stCondLst>
                                  <p:childTnLst>
                                    <p:set>
                                      <p:cBhvr>
                                        <p:cTn id="68" dur="1" fill="hold">
                                          <p:stCondLst>
                                            <p:cond delay="0"/>
                                          </p:stCondLst>
                                        </p:cTn>
                                        <p:tgtEl>
                                          <p:spTgt spid="28"/>
                                        </p:tgtEl>
                                        <p:attrNameLst>
                                          <p:attrName>style.visibility</p:attrName>
                                        </p:attrNameLst>
                                      </p:cBhvr>
                                      <p:to>
                                        <p:strVal val="visible"/>
                                      </p:to>
                                    </p:set>
                                    <p:anim calcmode="lin" valueType="num">
                                      <p:cBhvr>
                                        <p:cTn id="69" dur="800" fill="hold"/>
                                        <p:tgtEl>
                                          <p:spTgt spid="28"/>
                                        </p:tgtEl>
                                        <p:attrNameLst>
                                          <p:attrName>ppt_w</p:attrName>
                                        </p:attrNameLst>
                                      </p:cBhvr>
                                      <p:tavLst>
                                        <p:tav tm="0">
                                          <p:val>
                                            <p:fltVal val="0"/>
                                          </p:val>
                                        </p:tav>
                                        <p:tav tm="100000">
                                          <p:val>
                                            <p:strVal val="#ppt_w"/>
                                          </p:val>
                                        </p:tav>
                                      </p:tavLst>
                                    </p:anim>
                                    <p:anim calcmode="lin" valueType="num">
                                      <p:cBhvr>
                                        <p:cTn id="70" dur="800" fill="hold"/>
                                        <p:tgtEl>
                                          <p:spTgt spid="28"/>
                                        </p:tgtEl>
                                        <p:attrNameLst>
                                          <p:attrName>ppt_h</p:attrName>
                                        </p:attrNameLst>
                                      </p:cBhvr>
                                      <p:tavLst>
                                        <p:tav tm="0">
                                          <p:val>
                                            <p:fltVal val="0"/>
                                          </p:val>
                                        </p:tav>
                                        <p:tav tm="100000">
                                          <p:val>
                                            <p:strVal val="#ppt_h"/>
                                          </p:val>
                                        </p:tav>
                                      </p:tavLst>
                                    </p:anim>
                                    <p:animEffect transition="in" filter="fade">
                                      <p:cBhvr>
                                        <p:cTn id="71" dur="800"/>
                                        <p:tgtEl>
                                          <p:spTgt spid="28"/>
                                        </p:tgtEl>
                                      </p:cBhvr>
                                    </p:animEffect>
                                  </p:childTnLst>
                                </p:cTn>
                              </p:par>
                            </p:childTnLst>
                          </p:cTn>
                        </p:par>
                        <p:par>
                          <p:cTn id="72" fill="hold">
                            <p:stCondLst>
                              <p:cond delay="3000"/>
                            </p:stCondLst>
                            <p:childTnLst>
                              <p:par>
                                <p:cTn id="73" presetID="10"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1000"/>
                                        <p:tgtEl>
                                          <p:spTgt spid="21"/>
                                        </p:tgtEl>
                                      </p:cBhvr>
                                    </p:animEffect>
                                  </p:childTnLst>
                                </p:cTn>
                              </p:par>
                              <p:par>
                                <p:cTn id="76" presetID="64" presetClass="path" presetSubtype="0" decel="100000" fill="hold" nodeType="withEffect">
                                  <p:stCondLst>
                                    <p:cond delay="0"/>
                                  </p:stCondLst>
                                  <p:childTnLst>
                                    <p:animMotion origin="layout" path="M 1.66667E-6 -1.48148E-6 L 1.66667E-6 0.05 " pathEditMode="relative" rAng="0" ptsTypes="AA">
                                      <p:cBhvr>
                                        <p:cTn id="77" dur="1000" spd="-100000" fill="hold"/>
                                        <p:tgtEl>
                                          <p:spTgt spid="21"/>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1" grpId="0"/>
      <p:bldP spid="14" grpId="0"/>
      <p:bldP spid="14" grpId="1"/>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V 形 21"/>
          <p:cNvSpPr/>
          <p:nvPr/>
        </p:nvSpPr>
        <p:spPr>
          <a:xfrm>
            <a:off x="464457" y="362856"/>
            <a:ext cx="361606" cy="377372"/>
          </a:xfrm>
          <a:prstGeom prst="chevron">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latin typeface="Mongolian Baiti" panose="03000500000000000000" charset="0"/>
              <a:ea typeface="Mongolian Baiti" panose="03000500000000000000" charset="0"/>
            </a:endParaRPr>
          </a:p>
        </p:txBody>
      </p:sp>
      <p:sp>
        <p:nvSpPr>
          <p:cNvPr id="3" name="箭头: V 形 22"/>
          <p:cNvSpPr/>
          <p:nvPr/>
        </p:nvSpPr>
        <p:spPr>
          <a:xfrm>
            <a:off x="745335" y="362856"/>
            <a:ext cx="361606" cy="377372"/>
          </a:xfrm>
          <a:prstGeom prst="chevron">
            <a:avLst/>
          </a:prstGeom>
          <a:solidFill>
            <a:srgbClr val="1B2F47"/>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latin typeface="Mongolian Baiti" panose="03000500000000000000" charset="0"/>
              <a:ea typeface="Mongolian Baiti" panose="03000500000000000000" charset="0"/>
            </a:endParaRPr>
          </a:p>
        </p:txBody>
      </p:sp>
      <p:cxnSp>
        <p:nvCxnSpPr>
          <p:cNvPr id="4" name="直接连接符 3"/>
          <p:cNvCxnSpPr>
            <a:stCxn id="9"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1239724" y="468469"/>
            <a:ext cx="324304" cy="187323"/>
            <a:chOff x="9419771" y="-562044"/>
            <a:chExt cx="551543" cy="187323"/>
          </a:xfrm>
        </p:grpSpPr>
        <p:cxnSp>
          <p:nvCxnSpPr>
            <p:cNvPr id="6" name="直接连接符 5"/>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dirty="0" smtClean="0">
                <a:solidFill>
                  <a:srgbClr val="9B1E23"/>
                </a:solidFill>
                <a:latin typeface="Mongolian Baiti" panose="03000500000000000000" charset="0"/>
                <a:ea typeface="Mongolian Baiti" panose="03000500000000000000" charset="0"/>
              </a:rPr>
              <a:t>四、咨询服务</a:t>
            </a:r>
            <a:endParaRPr lang="zh-CN" altLang="en-US" sz="2800" dirty="0" smtClean="0">
              <a:solidFill>
                <a:srgbClr val="9B1E23"/>
              </a:solidFill>
              <a:latin typeface="Mongolian Baiti" panose="03000500000000000000" charset="0"/>
              <a:ea typeface="Mongolian Baiti" panose="03000500000000000000" charset="0"/>
            </a:endParaRPr>
          </a:p>
        </p:txBody>
      </p:sp>
      <p:grpSp>
        <p:nvGrpSpPr>
          <p:cNvPr id="35" name="组合 34"/>
          <p:cNvGrpSpPr/>
          <p:nvPr/>
        </p:nvGrpSpPr>
        <p:grpSpPr>
          <a:xfrm>
            <a:off x="878891" y="1047565"/>
            <a:ext cx="3353059" cy="2394847"/>
            <a:chOff x="920487" y="4069779"/>
            <a:chExt cx="2498194" cy="1952798"/>
          </a:xfrm>
        </p:grpSpPr>
        <p:sp>
          <p:nvSpPr>
            <p:cNvPr id="36" name="矩形 35"/>
            <p:cNvSpPr/>
            <p:nvPr/>
          </p:nvSpPr>
          <p:spPr>
            <a:xfrm>
              <a:off x="932657" y="4069779"/>
              <a:ext cx="2486024" cy="1930400"/>
            </a:xfrm>
            <a:prstGeom prst="rect">
              <a:avLst/>
            </a:pr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noProof="1">
                <a:latin typeface="Mongolian Baiti" panose="03000500000000000000" charset="0"/>
                <a:ea typeface="Mongolian Baiti" panose="03000500000000000000" charset="0"/>
              </a:endParaRPr>
            </a:p>
          </p:txBody>
        </p:sp>
        <p:sp>
          <p:nvSpPr>
            <p:cNvPr id="37" name="文本框 25"/>
            <p:cNvSpPr txBox="1"/>
            <p:nvPr/>
          </p:nvSpPr>
          <p:spPr>
            <a:xfrm>
              <a:off x="920487" y="4634420"/>
              <a:ext cx="2486977" cy="1388157"/>
            </a:xfrm>
            <a:prstGeom prst="rect">
              <a:avLst/>
            </a:prstGeom>
            <a:noFill/>
            <a:ln w="9525">
              <a:noFill/>
            </a:ln>
          </p:spPr>
          <p:txBody>
            <a:bodyPr wrap="square">
              <a:spAutoFit/>
            </a:bodyPr>
            <a:lstStyle/>
            <a:p>
              <a:pPr algn="ctr">
                <a:lnSpc>
                  <a:spcPct val="150000"/>
                </a:lnSpc>
              </a:pPr>
              <a:r>
                <a:rPr lang="zh-CN" altLang="en-US" noProof="1" smtClean="0">
                  <a:solidFill>
                    <a:schemeClr val="bg1"/>
                  </a:solidFill>
                  <a:latin typeface="Mongolian Baiti" panose="03000500000000000000" charset="0"/>
                  <a:ea typeface="Mongolian Baiti" panose="03000500000000000000" charset="0"/>
                  <a:cs typeface="Mongolian Baiti" panose="03000500000000000000" charset="0"/>
                  <a:sym typeface="Arial Black" panose="020B0A04020102020204" charset="0"/>
                </a:rPr>
                <a:t>为进出口的企业提供外经贸政策咨询服务，协助企业申报项目，为企业减少成本，促进企业发展。</a:t>
              </a:r>
              <a:endParaRPr lang="zh-CN" altLang="en-US" noProof="1" smtClean="0">
                <a:solidFill>
                  <a:schemeClr val="bg1"/>
                </a:solidFill>
                <a:latin typeface="Mongolian Baiti" panose="03000500000000000000" charset="0"/>
                <a:ea typeface="Mongolian Baiti" panose="03000500000000000000" charset="0"/>
                <a:cs typeface="Mongolian Baiti" panose="03000500000000000000" charset="0"/>
                <a:sym typeface="Arial" panose="020B0604020202020204" pitchFamily="34" charset="0"/>
              </a:endParaRPr>
            </a:p>
          </p:txBody>
        </p:sp>
        <p:cxnSp>
          <p:nvCxnSpPr>
            <p:cNvPr id="38" name="直接连接符 37"/>
            <p:cNvCxnSpPr/>
            <p:nvPr/>
          </p:nvCxnSpPr>
          <p:spPr>
            <a:xfrm>
              <a:off x="1585648" y="4606100"/>
              <a:ext cx="1169987"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9" name="文本框 2"/>
            <p:cNvSpPr txBox="1">
              <a:spLocks noChangeArrowheads="1"/>
            </p:cNvSpPr>
            <p:nvPr/>
          </p:nvSpPr>
          <p:spPr bwMode="auto">
            <a:xfrm>
              <a:off x="1020754" y="4145283"/>
              <a:ext cx="2325948" cy="97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smtClean="0">
                  <a:solidFill>
                    <a:schemeClr val="bg1"/>
                  </a:solidFill>
                  <a:latin typeface="Mongolian Baiti" panose="03000500000000000000" charset="0"/>
                  <a:ea typeface="Mongolian Baiti" panose="03000500000000000000" charset="0"/>
                  <a:sym typeface="Arial" panose="020B0604020202020204" pitchFamily="34" charset="0"/>
                </a:rPr>
                <a:t>外经贸政策咨询</a:t>
              </a:r>
              <a:endParaRPr lang="zh-CN" altLang="en-US" sz="2400" b="1" dirty="0" smtClean="0">
                <a:solidFill>
                  <a:schemeClr val="bg1"/>
                </a:solidFill>
                <a:latin typeface="Mongolian Baiti" panose="03000500000000000000" charset="0"/>
                <a:ea typeface="Mongolian Baiti" panose="03000500000000000000" charset="0"/>
                <a:sym typeface="Arial" panose="020B0604020202020204" pitchFamily="34" charset="0"/>
              </a:endParaRPr>
            </a:p>
            <a:p>
              <a:pPr algn="ctr"/>
              <a:endParaRPr lang="zh-CN" altLang="en-US" sz="2400" dirty="0" smtClean="0">
                <a:solidFill>
                  <a:schemeClr val="bg1"/>
                </a:solidFill>
                <a:latin typeface="Mongolian Baiti" panose="03000500000000000000" charset="0"/>
                <a:ea typeface="Mongolian Baiti" panose="03000500000000000000" charset="0"/>
                <a:sym typeface="Arial" panose="020B0604020202020204" pitchFamily="34" charset="0"/>
              </a:endParaRPr>
            </a:p>
            <a:p>
              <a:pPr algn="ctr"/>
              <a:endParaRPr lang="en-US" altLang="zh-CN" sz="2400" dirty="0">
                <a:solidFill>
                  <a:schemeClr val="bg1"/>
                </a:solidFill>
                <a:latin typeface="Mongolian Baiti" panose="03000500000000000000" charset="0"/>
                <a:ea typeface="Mongolian Baiti" panose="03000500000000000000" charset="0"/>
                <a:sym typeface="Arial" panose="020B0604020202020204" pitchFamily="34" charset="0"/>
              </a:endParaRPr>
            </a:p>
          </p:txBody>
        </p:sp>
      </p:grpSp>
      <p:sp>
        <p:nvSpPr>
          <p:cNvPr id="53" name="矩形 52"/>
          <p:cNvSpPr/>
          <p:nvPr/>
        </p:nvSpPr>
        <p:spPr>
          <a:xfrm>
            <a:off x="4622184" y="3855183"/>
            <a:ext cx="2486025" cy="1930400"/>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noProof="1">
              <a:latin typeface="Mongolian Baiti" panose="03000500000000000000" charset="0"/>
              <a:ea typeface="Mongolian Baiti" panose="03000500000000000000" charset="0"/>
            </a:endParaRPr>
          </a:p>
        </p:txBody>
      </p:sp>
      <p:sp>
        <p:nvSpPr>
          <p:cNvPr id="54" name="矩形 53"/>
          <p:cNvSpPr/>
          <p:nvPr/>
        </p:nvSpPr>
        <p:spPr>
          <a:xfrm>
            <a:off x="4668991" y="1454436"/>
            <a:ext cx="2484437" cy="1930400"/>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noProof="1">
              <a:latin typeface="Mongolian Baiti" panose="03000500000000000000" charset="0"/>
              <a:ea typeface="Mongolian Baiti" panose="03000500000000000000" charset="0"/>
            </a:endParaRPr>
          </a:p>
        </p:txBody>
      </p:sp>
      <p:grpSp>
        <p:nvGrpSpPr>
          <p:cNvPr id="55" name="组合 54"/>
          <p:cNvGrpSpPr/>
          <p:nvPr/>
        </p:nvGrpSpPr>
        <p:grpSpPr>
          <a:xfrm>
            <a:off x="8851900" y="2138849"/>
            <a:ext cx="2271713" cy="1577827"/>
            <a:chOff x="8851900" y="2063433"/>
            <a:chExt cx="2271713" cy="1577827"/>
          </a:xfrm>
        </p:grpSpPr>
        <p:sp>
          <p:nvSpPr>
            <p:cNvPr id="57" name="文本框 17"/>
            <p:cNvSpPr txBox="1"/>
            <p:nvPr/>
          </p:nvSpPr>
          <p:spPr>
            <a:xfrm>
              <a:off x="8851900" y="2750567"/>
              <a:ext cx="2271713" cy="890693"/>
            </a:xfrm>
            <a:prstGeom prst="rect">
              <a:avLst/>
            </a:prstGeom>
            <a:noFill/>
            <a:ln w="9525">
              <a:noFill/>
            </a:ln>
          </p:spPr>
          <p:txBody>
            <a:bodyPr>
              <a:spAutoFit/>
            </a:bodyPr>
            <a:lstStyle/>
            <a:p>
              <a:pPr algn="ctr">
                <a:lnSpc>
                  <a:spcPct val="150000"/>
                </a:lnSpc>
              </a:pPr>
              <a:r>
                <a:rPr lang="zh-CN" altLang="en-US" sz="1200" noProof="1">
                  <a:solidFill>
                    <a:schemeClr val="bg1"/>
                  </a:solidFill>
                  <a:latin typeface="Mongolian Baiti" panose="03000500000000000000" charset="0"/>
                  <a:ea typeface="Mongolian Baiti" panose="03000500000000000000" charset="0"/>
                  <a:cs typeface="Mongolian Baiti" panose="03000500000000000000" charset="0"/>
                  <a:sym typeface="Arial" panose="020B0604020202020204" pitchFamily="34" charset="0"/>
                </a:rPr>
                <a:t>此处添加详细文本描述，建议与标题相关并符合整体语言风格，语言描述尽量</a:t>
              </a:r>
              <a:endParaRPr lang="zh-CN" altLang="en-US" sz="1200" noProof="1">
                <a:solidFill>
                  <a:schemeClr val="bg1"/>
                </a:solidFill>
                <a:latin typeface="Mongolian Baiti" panose="03000500000000000000" charset="0"/>
                <a:ea typeface="Mongolian Baiti" panose="03000500000000000000" charset="0"/>
                <a:cs typeface="Mongolian Baiti" panose="03000500000000000000" charset="0"/>
                <a:sym typeface="Arial" panose="020B0604020202020204" pitchFamily="34" charset="0"/>
              </a:endParaRPr>
            </a:p>
          </p:txBody>
        </p:sp>
        <p:cxnSp>
          <p:nvCxnSpPr>
            <p:cNvPr id="58" name="直接连接符 57"/>
            <p:cNvCxnSpPr/>
            <p:nvPr/>
          </p:nvCxnSpPr>
          <p:spPr>
            <a:xfrm>
              <a:off x="9388475" y="2690114"/>
              <a:ext cx="116998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9" name="文本框 19"/>
            <p:cNvSpPr txBox="1">
              <a:spLocks noChangeArrowheads="1"/>
            </p:cNvSpPr>
            <p:nvPr/>
          </p:nvSpPr>
          <p:spPr bwMode="auto">
            <a:xfrm>
              <a:off x="9275763" y="2063433"/>
              <a:ext cx="1433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dirty="0" smtClean="0">
                  <a:solidFill>
                    <a:schemeClr val="bg1"/>
                  </a:solidFill>
                  <a:latin typeface="Mongolian Baiti" panose="03000500000000000000" charset="0"/>
                  <a:ea typeface="Mongolian Baiti" panose="03000500000000000000" charset="0"/>
                  <a:sym typeface="Arial" panose="020B0604020202020204" pitchFamily="34" charset="0"/>
                </a:rPr>
                <a:t>厉兵秣马</a:t>
              </a:r>
              <a:endParaRPr lang="en-US" altLang="zh-CN" sz="2400" dirty="0">
                <a:solidFill>
                  <a:schemeClr val="bg1"/>
                </a:solidFill>
                <a:latin typeface="Mongolian Baiti" panose="03000500000000000000" charset="0"/>
                <a:ea typeface="Mongolian Baiti" panose="03000500000000000000" charset="0"/>
                <a:sym typeface="Arial" panose="020B0604020202020204" pitchFamily="34" charset="0"/>
              </a:endParaRPr>
            </a:p>
          </p:txBody>
        </p:sp>
      </p:grpSp>
      <p:grpSp>
        <p:nvGrpSpPr>
          <p:cNvPr id="60" name="组合 59"/>
          <p:cNvGrpSpPr/>
          <p:nvPr/>
        </p:nvGrpSpPr>
        <p:grpSpPr>
          <a:xfrm>
            <a:off x="915878" y="3889900"/>
            <a:ext cx="3353059" cy="2397860"/>
            <a:chOff x="920487" y="4069779"/>
            <a:chExt cx="2498194" cy="1955255"/>
          </a:xfrm>
        </p:grpSpPr>
        <p:sp>
          <p:nvSpPr>
            <p:cNvPr id="61" name="矩形 60"/>
            <p:cNvSpPr/>
            <p:nvPr/>
          </p:nvSpPr>
          <p:spPr>
            <a:xfrm>
              <a:off x="932657" y="4069779"/>
              <a:ext cx="2486024" cy="1930400"/>
            </a:xfrm>
            <a:prstGeom prst="rect">
              <a:avLst/>
            </a:pr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noProof="1">
                <a:latin typeface="Mongolian Baiti" panose="03000500000000000000" charset="0"/>
                <a:ea typeface="Mongolian Baiti" panose="03000500000000000000" charset="0"/>
              </a:endParaRPr>
            </a:p>
          </p:txBody>
        </p:sp>
        <p:sp>
          <p:nvSpPr>
            <p:cNvPr id="62" name="文本框 25"/>
            <p:cNvSpPr txBox="1"/>
            <p:nvPr/>
          </p:nvSpPr>
          <p:spPr>
            <a:xfrm>
              <a:off x="920487" y="4634420"/>
              <a:ext cx="2486977" cy="1390614"/>
            </a:xfrm>
            <a:prstGeom prst="rect">
              <a:avLst/>
            </a:prstGeom>
            <a:noFill/>
            <a:ln w="9525">
              <a:noFill/>
            </a:ln>
          </p:spPr>
          <p:txBody>
            <a:bodyPr wrap="square">
              <a:spAutoFit/>
            </a:bodyPr>
            <a:lstStyle/>
            <a:p>
              <a:pPr algn="ctr">
                <a:lnSpc>
                  <a:spcPct val="150000"/>
                </a:lnSpc>
              </a:pPr>
              <a:r>
                <a:rPr lang="zh-CN" altLang="en-US" noProof="1" smtClean="0">
                  <a:solidFill>
                    <a:schemeClr val="bg1"/>
                  </a:solidFill>
                  <a:latin typeface="Mongolian Baiti" panose="03000500000000000000" charset="0"/>
                  <a:ea typeface="Mongolian Baiti" panose="03000500000000000000" charset="0"/>
                  <a:cs typeface="Mongolian Baiti" panose="03000500000000000000" charset="0"/>
                  <a:sym typeface="Arial Black" panose="020B0A04020102020204" charset="0"/>
                </a:rPr>
                <a:t>为想做进出口的企业提供从出口前期的准备工作，到整体的风险评估以及外贸全流程详细讲解的咨询服务</a:t>
              </a:r>
              <a:endParaRPr lang="zh-CN" altLang="en-US" noProof="1">
                <a:solidFill>
                  <a:schemeClr val="bg1"/>
                </a:solidFill>
                <a:latin typeface="Mongolian Baiti" panose="03000500000000000000" charset="0"/>
                <a:ea typeface="Mongolian Baiti" panose="03000500000000000000" charset="0"/>
                <a:cs typeface="Mongolian Baiti" panose="03000500000000000000" charset="0"/>
                <a:sym typeface="Arial" panose="020B0604020202020204" pitchFamily="34" charset="0"/>
              </a:endParaRPr>
            </a:p>
          </p:txBody>
        </p:sp>
        <p:cxnSp>
          <p:nvCxnSpPr>
            <p:cNvPr id="63" name="直接连接符 62"/>
            <p:cNvCxnSpPr/>
            <p:nvPr/>
          </p:nvCxnSpPr>
          <p:spPr>
            <a:xfrm>
              <a:off x="1585648" y="4606100"/>
              <a:ext cx="1169987"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文本框 2"/>
            <p:cNvSpPr txBox="1">
              <a:spLocks noChangeArrowheads="1"/>
            </p:cNvSpPr>
            <p:nvPr/>
          </p:nvSpPr>
          <p:spPr bwMode="auto">
            <a:xfrm>
              <a:off x="1020754" y="4145283"/>
              <a:ext cx="2325948" cy="677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smtClean="0">
                  <a:solidFill>
                    <a:schemeClr val="bg1"/>
                  </a:solidFill>
                  <a:latin typeface="Mongolian Baiti" panose="03000500000000000000" charset="0"/>
                  <a:ea typeface="Mongolian Baiti" panose="03000500000000000000" charset="0"/>
                  <a:sym typeface="Arial" panose="020B0604020202020204" pitchFamily="34" charset="0"/>
                </a:rPr>
                <a:t>进出口流程咨询</a:t>
              </a:r>
              <a:endParaRPr lang="zh-CN" altLang="en-US" sz="2400" b="1" dirty="0" smtClean="0">
                <a:solidFill>
                  <a:schemeClr val="bg1"/>
                </a:solidFill>
                <a:latin typeface="Mongolian Baiti" panose="03000500000000000000" charset="0"/>
                <a:ea typeface="Mongolian Baiti" panose="03000500000000000000" charset="0"/>
                <a:sym typeface="Arial" panose="020B0604020202020204" pitchFamily="34" charset="0"/>
              </a:endParaRPr>
            </a:p>
            <a:p>
              <a:pPr algn="ctr"/>
              <a:endParaRPr lang="en-US" altLang="zh-CN" sz="2400" dirty="0">
                <a:solidFill>
                  <a:schemeClr val="bg1"/>
                </a:solidFill>
                <a:latin typeface="Mongolian Baiti" panose="03000500000000000000" charset="0"/>
                <a:ea typeface="Mongolian Baiti" panose="03000500000000000000" charset="0"/>
                <a:sym typeface="Arial" panose="020B0604020202020204" pitchFamily="34" charset="0"/>
              </a:endParaRPr>
            </a:p>
          </p:txBody>
        </p:sp>
      </p:grpSp>
      <p:grpSp>
        <p:nvGrpSpPr>
          <p:cNvPr id="65" name="组合 64"/>
          <p:cNvGrpSpPr/>
          <p:nvPr/>
        </p:nvGrpSpPr>
        <p:grpSpPr>
          <a:xfrm>
            <a:off x="7433572" y="3838699"/>
            <a:ext cx="3353059" cy="2397863"/>
            <a:chOff x="920487" y="4069779"/>
            <a:chExt cx="2498194" cy="1955258"/>
          </a:xfrm>
        </p:grpSpPr>
        <p:sp>
          <p:nvSpPr>
            <p:cNvPr id="66" name="矩形 65"/>
            <p:cNvSpPr/>
            <p:nvPr/>
          </p:nvSpPr>
          <p:spPr>
            <a:xfrm>
              <a:off x="932657" y="4069779"/>
              <a:ext cx="2486024" cy="1930400"/>
            </a:xfrm>
            <a:prstGeom prst="rect">
              <a:avLst/>
            </a:pr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noProof="1">
                <a:latin typeface="Mongolian Baiti" panose="03000500000000000000" charset="0"/>
                <a:ea typeface="Mongolian Baiti" panose="03000500000000000000" charset="0"/>
              </a:endParaRPr>
            </a:p>
          </p:txBody>
        </p:sp>
        <p:sp>
          <p:nvSpPr>
            <p:cNvPr id="67" name="文本框 25"/>
            <p:cNvSpPr txBox="1"/>
            <p:nvPr/>
          </p:nvSpPr>
          <p:spPr>
            <a:xfrm>
              <a:off x="920487" y="4634423"/>
              <a:ext cx="2486977" cy="1390614"/>
            </a:xfrm>
            <a:prstGeom prst="rect">
              <a:avLst/>
            </a:prstGeom>
            <a:noFill/>
            <a:ln w="9525">
              <a:noFill/>
            </a:ln>
          </p:spPr>
          <p:txBody>
            <a:bodyPr wrap="square">
              <a:spAutoFit/>
            </a:bodyPr>
            <a:lstStyle/>
            <a:p>
              <a:pPr algn="ctr">
                <a:lnSpc>
                  <a:spcPct val="150000"/>
                </a:lnSpc>
              </a:pPr>
              <a:r>
                <a:rPr lang="zh-CN" altLang="zh-CN" dirty="0" smtClean="0">
                  <a:solidFill>
                    <a:schemeClr val="bg1"/>
                  </a:solidFill>
                  <a:latin typeface="造字工房悦圆演示版常规体" pitchFamily="50" charset="-122"/>
                  <a:ea typeface="造字工房悦圆演示版常规体" pitchFamily="50" charset="-122"/>
                  <a:sym typeface="Arial Black" panose="020B0A04020102020204" charset="0"/>
                </a:rPr>
                <a:t>与知名律师事务所合作，为企业提供关于企业常见法律问题的咨询和建议，以及进出口风险相关业务咨询。</a:t>
              </a:r>
              <a:endParaRPr lang="zh-CN" altLang="en-US" noProof="1">
                <a:solidFill>
                  <a:schemeClr val="bg1"/>
                </a:solidFill>
                <a:latin typeface="Mongolian Baiti" panose="03000500000000000000" charset="0"/>
                <a:ea typeface="Mongolian Baiti" panose="03000500000000000000" charset="0"/>
                <a:cs typeface="Mongolian Baiti" panose="03000500000000000000" charset="0"/>
                <a:sym typeface="Arial" panose="020B0604020202020204" pitchFamily="34" charset="0"/>
              </a:endParaRPr>
            </a:p>
          </p:txBody>
        </p:sp>
        <p:cxnSp>
          <p:nvCxnSpPr>
            <p:cNvPr id="68" name="直接连接符 67"/>
            <p:cNvCxnSpPr/>
            <p:nvPr/>
          </p:nvCxnSpPr>
          <p:spPr>
            <a:xfrm>
              <a:off x="1585648" y="4606100"/>
              <a:ext cx="1169987"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9" name="文本框 2"/>
            <p:cNvSpPr txBox="1">
              <a:spLocks noChangeArrowheads="1"/>
            </p:cNvSpPr>
            <p:nvPr/>
          </p:nvSpPr>
          <p:spPr bwMode="auto">
            <a:xfrm>
              <a:off x="1020754" y="4145283"/>
              <a:ext cx="2325948" cy="677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b="1" dirty="0" smtClean="0">
                  <a:solidFill>
                    <a:schemeClr val="bg1"/>
                  </a:solidFill>
                  <a:latin typeface="Mongolian Baiti" panose="03000500000000000000" charset="0"/>
                  <a:ea typeface="Mongolian Baiti" panose="03000500000000000000" charset="0"/>
                  <a:sym typeface="方正兰亭黑_GBK" pitchFamily="2" charset="-122"/>
                </a:rPr>
                <a:t>法律</a:t>
              </a:r>
              <a:r>
                <a:rPr lang="zh-CN" altLang="en-US" sz="2400" b="1" dirty="0" smtClean="0">
                  <a:solidFill>
                    <a:schemeClr val="bg1"/>
                  </a:solidFill>
                  <a:latin typeface="Mongolian Baiti" panose="03000500000000000000" charset="0"/>
                  <a:ea typeface="Mongolian Baiti" panose="03000500000000000000" charset="0"/>
                  <a:sym typeface="方正兰亭黑_GBK" pitchFamily="2" charset="-122"/>
                </a:rPr>
                <a:t>风险</a:t>
              </a:r>
              <a:r>
                <a:rPr lang="en-US" altLang="zh-CN" sz="2400" b="1" dirty="0" smtClean="0">
                  <a:solidFill>
                    <a:schemeClr val="bg1"/>
                  </a:solidFill>
                  <a:latin typeface="Mongolian Baiti" panose="03000500000000000000" charset="0"/>
                  <a:ea typeface="Mongolian Baiti" panose="03000500000000000000" charset="0"/>
                  <a:sym typeface="方正兰亭黑_GBK" pitchFamily="2" charset="-122"/>
                </a:rPr>
                <a:t>咨询</a:t>
              </a:r>
              <a:endParaRPr lang="en-US" altLang="zh-CN" sz="2400" b="1" dirty="0" smtClean="0">
                <a:solidFill>
                  <a:schemeClr val="bg1"/>
                </a:solidFill>
                <a:latin typeface="Mongolian Baiti" panose="03000500000000000000" charset="0"/>
                <a:ea typeface="Mongolian Baiti" panose="03000500000000000000" charset="0"/>
                <a:sym typeface="方正兰亭黑_GBK" pitchFamily="2" charset="-122"/>
              </a:endParaRPr>
            </a:p>
            <a:p>
              <a:pPr algn="ctr"/>
              <a:endParaRPr lang="en-US" altLang="zh-CN" sz="2400" dirty="0">
                <a:solidFill>
                  <a:schemeClr val="bg1"/>
                </a:solidFill>
                <a:latin typeface="Mongolian Baiti" panose="03000500000000000000" charset="0"/>
                <a:ea typeface="Mongolian Baiti" panose="03000500000000000000" charset="0"/>
                <a:sym typeface="Arial" panose="020B0604020202020204" pitchFamily="34" charset="0"/>
              </a:endParaRPr>
            </a:p>
          </p:txBody>
        </p:sp>
      </p:grpSp>
      <p:grpSp>
        <p:nvGrpSpPr>
          <p:cNvPr id="70" name="组合 69"/>
          <p:cNvGrpSpPr/>
          <p:nvPr/>
        </p:nvGrpSpPr>
        <p:grpSpPr>
          <a:xfrm>
            <a:off x="7427391" y="1006136"/>
            <a:ext cx="3353059" cy="2367379"/>
            <a:chOff x="920487" y="4069779"/>
            <a:chExt cx="2498194" cy="1930400"/>
          </a:xfrm>
        </p:grpSpPr>
        <p:sp>
          <p:nvSpPr>
            <p:cNvPr id="71" name="矩形 70"/>
            <p:cNvSpPr/>
            <p:nvPr/>
          </p:nvSpPr>
          <p:spPr>
            <a:xfrm>
              <a:off x="932657" y="4069779"/>
              <a:ext cx="2486024" cy="1930400"/>
            </a:xfrm>
            <a:prstGeom prst="rect">
              <a:avLst/>
            </a:pr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noProof="1">
                <a:latin typeface="Mongolian Baiti" panose="03000500000000000000" charset="0"/>
                <a:ea typeface="Mongolian Baiti" panose="03000500000000000000" charset="0"/>
              </a:endParaRPr>
            </a:p>
          </p:txBody>
        </p:sp>
        <p:sp>
          <p:nvSpPr>
            <p:cNvPr id="72" name="文本框 25"/>
            <p:cNvSpPr txBox="1"/>
            <p:nvPr/>
          </p:nvSpPr>
          <p:spPr>
            <a:xfrm>
              <a:off x="920487" y="4634420"/>
              <a:ext cx="2486977" cy="1204638"/>
            </a:xfrm>
            <a:prstGeom prst="rect">
              <a:avLst/>
            </a:prstGeom>
            <a:noFill/>
            <a:ln w="9525">
              <a:noFill/>
            </a:ln>
          </p:spPr>
          <p:txBody>
            <a:bodyPr wrap="square">
              <a:spAutoFit/>
            </a:bodyPr>
            <a:lstStyle/>
            <a:p>
              <a:pPr algn="ctr"/>
              <a:r>
                <a:rPr lang="zh-CN" altLang="en-US" noProof="1" smtClean="0">
                  <a:solidFill>
                    <a:schemeClr val="bg1"/>
                  </a:solidFill>
                  <a:latin typeface="Mongolian Baiti" panose="03000500000000000000" charset="0"/>
                  <a:ea typeface="Mongolian Baiti" panose="03000500000000000000" charset="0"/>
                  <a:cs typeface="Mongolian Baiti" panose="03000500000000000000" charset="0"/>
                  <a:sym typeface="Arial Black" panose="020B0A04020102020204" charset="0"/>
                </a:rPr>
                <a:t>进出口产品到不同的国家，根据不同的产品特性，需要提供不同的资质</a:t>
              </a:r>
              <a:r>
                <a:rPr lang="zh-CN" altLang="en-US" noProof="1" smtClean="0">
                  <a:solidFill>
                    <a:schemeClr val="bg1"/>
                  </a:solidFill>
                  <a:latin typeface="Mongolian Baiti" panose="03000500000000000000" charset="0"/>
                  <a:ea typeface="Mongolian Baiti" panose="03000500000000000000" charset="0"/>
                  <a:cs typeface="Mongolian Baiti" panose="03000500000000000000" charset="0"/>
                  <a:sym typeface="方正兰亭黑_GBK" pitchFamily="2" charset="-122"/>
                </a:rPr>
                <a:t>。平台根据企业具体产品信息，为企业提供相关进出口所需的证件清单。</a:t>
              </a:r>
              <a:endParaRPr lang="zh-CN" altLang="en-US" noProof="1" smtClean="0">
                <a:solidFill>
                  <a:schemeClr val="bg1"/>
                </a:solidFill>
                <a:latin typeface="Mongolian Baiti" panose="03000500000000000000" charset="0"/>
                <a:ea typeface="Mongolian Baiti" panose="03000500000000000000" charset="0"/>
                <a:cs typeface="Mongolian Baiti" panose="03000500000000000000" charset="0"/>
                <a:sym typeface="方正兰亭黑_GBK" pitchFamily="2" charset="-122"/>
              </a:endParaRPr>
            </a:p>
          </p:txBody>
        </p:sp>
        <p:cxnSp>
          <p:nvCxnSpPr>
            <p:cNvPr id="73" name="直接连接符 72"/>
            <p:cNvCxnSpPr/>
            <p:nvPr/>
          </p:nvCxnSpPr>
          <p:spPr>
            <a:xfrm>
              <a:off x="1585648" y="4606100"/>
              <a:ext cx="1169987"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文本框 2"/>
            <p:cNvSpPr txBox="1">
              <a:spLocks noChangeArrowheads="1"/>
            </p:cNvSpPr>
            <p:nvPr/>
          </p:nvSpPr>
          <p:spPr bwMode="auto">
            <a:xfrm>
              <a:off x="1020754" y="4145283"/>
              <a:ext cx="2325948" cy="97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smtClean="0">
                  <a:solidFill>
                    <a:schemeClr val="bg1"/>
                  </a:solidFill>
                  <a:latin typeface="Mongolian Baiti" panose="03000500000000000000" charset="0"/>
                  <a:ea typeface="Mongolian Baiti" panose="03000500000000000000" charset="0"/>
                  <a:sym typeface="方正兰亭黑_GBK" pitchFamily="2" charset="-122"/>
                </a:rPr>
                <a:t>产品出口资质咨询</a:t>
              </a:r>
              <a:endParaRPr lang="zh-CN" altLang="en-US" sz="2400" b="1" dirty="0" smtClean="0">
                <a:solidFill>
                  <a:schemeClr val="bg1"/>
                </a:solidFill>
                <a:latin typeface="Mongolian Baiti" panose="03000500000000000000" charset="0"/>
                <a:ea typeface="Mongolian Baiti" panose="03000500000000000000" charset="0"/>
                <a:sym typeface="方正兰亭黑_GBK" pitchFamily="2" charset="-122"/>
              </a:endParaRPr>
            </a:p>
            <a:p>
              <a:pPr algn="ctr"/>
              <a:endParaRPr lang="zh-CN" altLang="en-US" sz="2400" dirty="0" smtClean="0">
                <a:solidFill>
                  <a:schemeClr val="bg1"/>
                </a:solidFill>
                <a:latin typeface="Mongolian Baiti" panose="03000500000000000000" charset="0"/>
                <a:ea typeface="Mongolian Baiti" panose="03000500000000000000" charset="0"/>
                <a:sym typeface="Arial" panose="020B0604020202020204" pitchFamily="34" charset="0"/>
              </a:endParaRPr>
            </a:p>
            <a:p>
              <a:pPr algn="ctr"/>
              <a:endParaRPr lang="en-US" altLang="zh-CN" sz="2400" dirty="0">
                <a:solidFill>
                  <a:schemeClr val="bg1"/>
                </a:solidFill>
                <a:latin typeface="Mongolian Baiti" panose="03000500000000000000" charset="0"/>
                <a:ea typeface="Mongolian Baiti" panose="03000500000000000000" charset="0"/>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22"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par>
                                <p:cTn id="27" presetID="42"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anim calcmode="lin" valueType="num">
                                      <p:cBhvr>
                                        <p:cTn id="30" dur="500" fill="hold"/>
                                        <p:tgtEl>
                                          <p:spTgt spid="35"/>
                                        </p:tgtEl>
                                        <p:attrNameLst>
                                          <p:attrName>ppt_x</p:attrName>
                                        </p:attrNameLst>
                                      </p:cBhvr>
                                      <p:tavLst>
                                        <p:tav tm="0">
                                          <p:val>
                                            <p:strVal val="#ppt_x"/>
                                          </p:val>
                                        </p:tav>
                                        <p:tav tm="100000">
                                          <p:val>
                                            <p:strVal val="#ppt_x"/>
                                          </p:val>
                                        </p:tav>
                                      </p:tavLst>
                                    </p:anim>
                                    <p:anim calcmode="lin" valueType="num">
                                      <p:cBhvr>
                                        <p:cTn id="31" dur="5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1750"/>
                            </p:stCondLst>
                            <p:childTnLst>
                              <p:par>
                                <p:cTn id="33" presetID="47"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anim calcmode="lin" valueType="num">
                                      <p:cBhvr>
                                        <p:cTn id="36" dur="500" fill="hold"/>
                                        <p:tgtEl>
                                          <p:spTgt spid="54"/>
                                        </p:tgtEl>
                                        <p:attrNameLst>
                                          <p:attrName>ppt_x</p:attrName>
                                        </p:attrNameLst>
                                      </p:cBhvr>
                                      <p:tavLst>
                                        <p:tav tm="0">
                                          <p:val>
                                            <p:strVal val="#ppt_x"/>
                                          </p:val>
                                        </p:tav>
                                        <p:tav tm="100000">
                                          <p:val>
                                            <p:strVal val="#ppt_x"/>
                                          </p:val>
                                        </p:tav>
                                      </p:tavLst>
                                    </p:anim>
                                    <p:anim calcmode="lin" valueType="num">
                                      <p:cBhvr>
                                        <p:cTn id="37" dur="500" fill="hold"/>
                                        <p:tgtEl>
                                          <p:spTgt spid="54"/>
                                        </p:tgtEl>
                                        <p:attrNameLst>
                                          <p:attrName>ppt_y</p:attrName>
                                        </p:attrNameLst>
                                      </p:cBhvr>
                                      <p:tavLst>
                                        <p:tav tm="0">
                                          <p:val>
                                            <p:strVal val="#ppt_y-.1"/>
                                          </p:val>
                                        </p:tav>
                                        <p:tav tm="100000">
                                          <p:val>
                                            <p:strVal val="#ppt_y"/>
                                          </p:val>
                                        </p:tav>
                                      </p:tavLst>
                                    </p:anim>
                                  </p:childTnLst>
                                </p:cTn>
                              </p:par>
                            </p:childTnLst>
                          </p:cTn>
                        </p:par>
                        <p:par>
                          <p:cTn id="38" fill="hold">
                            <p:stCondLst>
                              <p:cond delay="2250"/>
                            </p:stCondLst>
                            <p:childTnLst>
                              <p:par>
                                <p:cTn id="39" presetID="42"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anim calcmode="lin" valueType="num">
                                      <p:cBhvr>
                                        <p:cTn id="42" dur="500" fill="hold"/>
                                        <p:tgtEl>
                                          <p:spTgt spid="53"/>
                                        </p:tgtEl>
                                        <p:attrNameLst>
                                          <p:attrName>ppt_x</p:attrName>
                                        </p:attrNameLst>
                                      </p:cBhvr>
                                      <p:tavLst>
                                        <p:tav tm="0">
                                          <p:val>
                                            <p:strVal val="#ppt_x"/>
                                          </p:val>
                                        </p:tav>
                                        <p:tav tm="100000">
                                          <p:val>
                                            <p:strVal val="#ppt_x"/>
                                          </p:val>
                                        </p:tav>
                                      </p:tavLst>
                                    </p:anim>
                                    <p:anim calcmode="lin" valueType="num">
                                      <p:cBhvr>
                                        <p:cTn id="43" dur="500" fill="hold"/>
                                        <p:tgtEl>
                                          <p:spTgt spid="53"/>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anim calcmode="lin" valueType="num">
                                      <p:cBhvr>
                                        <p:cTn id="47" dur="500" fill="hold"/>
                                        <p:tgtEl>
                                          <p:spTgt spid="55"/>
                                        </p:tgtEl>
                                        <p:attrNameLst>
                                          <p:attrName>ppt_x</p:attrName>
                                        </p:attrNameLst>
                                      </p:cBhvr>
                                      <p:tavLst>
                                        <p:tav tm="0">
                                          <p:val>
                                            <p:strVal val="#ppt_x"/>
                                          </p:val>
                                        </p:tav>
                                        <p:tav tm="100000">
                                          <p:val>
                                            <p:strVal val="#ppt_x"/>
                                          </p:val>
                                        </p:tav>
                                      </p:tavLst>
                                    </p:anim>
                                    <p:anim calcmode="lin" valueType="num">
                                      <p:cBhvr>
                                        <p:cTn id="48" dur="500" fill="hold"/>
                                        <p:tgtEl>
                                          <p:spTgt spid="5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anim calcmode="lin" valueType="num">
                                      <p:cBhvr>
                                        <p:cTn id="52" dur="500" fill="hold"/>
                                        <p:tgtEl>
                                          <p:spTgt spid="60"/>
                                        </p:tgtEl>
                                        <p:attrNameLst>
                                          <p:attrName>ppt_x</p:attrName>
                                        </p:attrNameLst>
                                      </p:cBhvr>
                                      <p:tavLst>
                                        <p:tav tm="0">
                                          <p:val>
                                            <p:strVal val="#ppt_x"/>
                                          </p:val>
                                        </p:tav>
                                        <p:tav tm="100000">
                                          <p:val>
                                            <p:strVal val="#ppt_x"/>
                                          </p:val>
                                        </p:tav>
                                      </p:tavLst>
                                    </p:anim>
                                    <p:anim calcmode="lin" valueType="num">
                                      <p:cBhvr>
                                        <p:cTn id="53" dur="500" fill="hold"/>
                                        <p:tgtEl>
                                          <p:spTgt spid="6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anim calcmode="lin" valueType="num">
                                      <p:cBhvr>
                                        <p:cTn id="57" dur="500" fill="hold"/>
                                        <p:tgtEl>
                                          <p:spTgt spid="65"/>
                                        </p:tgtEl>
                                        <p:attrNameLst>
                                          <p:attrName>ppt_x</p:attrName>
                                        </p:attrNameLst>
                                      </p:cBhvr>
                                      <p:tavLst>
                                        <p:tav tm="0">
                                          <p:val>
                                            <p:strVal val="#ppt_x"/>
                                          </p:val>
                                        </p:tav>
                                        <p:tav tm="100000">
                                          <p:val>
                                            <p:strVal val="#ppt_x"/>
                                          </p:val>
                                        </p:tav>
                                      </p:tavLst>
                                    </p:anim>
                                    <p:anim calcmode="lin" valueType="num">
                                      <p:cBhvr>
                                        <p:cTn id="58" dur="500" fill="hold"/>
                                        <p:tgtEl>
                                          <p:spTgt spid="6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fade">
                                      <p:cBhvr>
                                        <p:cTn id="61" dur="500"/>
                                        <p:tgtEl>
                                          <p:spTgt spid="70"/>
                                        </p:tgtEl>
                                      </p:cBhvr>
                                    </p:animEffect>
                                    <p:anim calcmode="lin" valueType="num">
                                      <p:cBhvr>
                                        <p:cTn id="62" dur="500" fill="hold"/>
                                        <p:tgtEl>
                                          <p:spTgt spid="70"/>
                                        </p:tgtEl>
                                        <p:attrNameLst>
                                          <p:attrName>ppt_x</p:attrName>
                                        </p:attrNameLst>
                                      </p:cBhvr>
                                      <p:tavLst>
                                        <p:tav tm="0">
                                          <p:val>
                                            <p:strVal val="#ppt_x"/>
                                          </p:val>
                                        </p:tav>
                                        <p:tav tm="100000">
                                          <p:val>
                                            <p:strVal val="#ppt_x"/>
                                          </p:val>
                                        </p:tav>
                                      </p:tavLst>
                                    </p:anim>
                                    <p:anim calcmode="lin" valueType="num">
                                      <p:cBhvr>
                                        <p:cTn id="63" dur="5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53" grpId="0" animBg="1"/>
      <p:bldP spid="5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4651775" y="2657476"/>
            <a:ext cx="2820988"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latin typeface="Mongolian Baiti" panose="03000500000000000000" charset="0"/>
              <a:ea typeface="Mongolian Baiti" panose="03000500000000000000" charset="0"/>
            </a:endParaRPr>
          </a:p>
        </p:txBody>
      </p:sp>
      <p:sp>
        <p:nvSpPr>
          <p:cNvPr id="7" name="Freeform 7"/>
          <p:cNvSpPr/>
          <p:nvPr/>
        </p:nvSpPr>
        <p:spPr bwMode="auto">
          <a:xfrm>
            <a:off x="11991758" y="6657758"/>
            <a:ext cx="200242" cy="200242"/>
          </a:xfrm>
          <a:custGeom>
            <a:avLst/>
            <a:gdLst>
              <a:gd name="T0" fmla="*/ 43 w 43"/>
              <a:gd name="T1" fmla="*/ 0 h 43"/>
              <a:gd name="T2" fmla="*/ 0 w 43"/>
              <a:gd name="T3" fmla="*/ 43 h 43"/>
              <a:gd name="T4" fmla="*/ 43 w 43"/>
              <a:gd name="T5" fmla="*/ 43 h 43"/>
              <a:gd name="T6" fmla="*/ 43 w 43"/>
              <a:gd name="T7" fmla="*/ 0 h 43"/>
            </a:gdLst>
            <a:ahLst/>
            <a:cxnLst>
              <a:cxn ang="0">
                <a:pos x="T0" y="T1"/>
              </a:cxn>
              <a:cxn ang="0">
                <a:pos x="T2" y="T3"/>
              </a:cxn>
              <a:cxn ang="0">
                <a:pos x="T4" y="T5"/>
              </a:cxn>
              <a:cxn ang="0">
                <a:pos x="T6" y="T7"/>
              </a:cxn>
            </a:cxnLst>
            <a:rect l="0" t="0" r="r" b="b"/>
            <a:pathLst>
              <a:path w="43" h="43">
                <a:moveTo>
                  <a:pt x="43" y="0"/>
                </a:moveTo>
                <a:lnTo>
                  <a:pt x="0" y="43"/>
                </a:lnTo>
                <a:lnTo>
                  <a:pt x="43" y="43"/>
                </a:lnTo>
                <a:lnTo>
                  <a:pt x="43" y="0"/>
                </a:lnTo>
                <a:close/>
              </a:path>
            </a:pathLst>
          </a:custGeom>
          <a:solidFill>
            <a:srgbClr val="1222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Mongolian Baiti" panose="03000500000000000000" charset="0"/>
              <a:ea typeface="Mongolian Baiti" panose="03000500000000000000" charset="0"/>
            </a:endParaRPr>
          </a:p>
        </p:txBody>
      </p:sp>
      <p:grpSp>
        <p:nvGrpSpPr>
          <p:cNvPr id="29" name="组合 28"/>
          <p:cNvGrpSpPr/>
          <p:nvPr/>
        </p:nvGrpSpPr>
        <p:grpSpPr>
          <a:xfrm>
            <a:off x="6459526" y="1940458"/>
            <a:ext cx="5732474" cy="4917542"/>
            <a:chOff x="7295369" y="1940458"/>
            <a:chExt cx="5732474" cy="4917542"/>
          </a:xfrm>
        </p:grpSpPr>
        <p:sp>
          <p:nvSpPr>
            <p:cNvPr id="8" name="Freeform 8"/>
            <p:cNvSpPr/>
            <p:nvPr/>
          </p:nvSpPr>
          <p:spPr bwMode="auto">
            <a:xfrm>
              <a:off x="11081314" y="4897502"/>
              <a:ext cx="1946526" cy="1960498"/>
            </a:xfrm>
            <a:custGeom>
              <a:avLst/>
              <a:gdLst>
                <a:gd name="T0" fmla="*/ 418 w 418"/>
                <a:gd name="T1" fmla="*/ 0 h 421"/>
                <a:gd name="T2" fmla="*/ 0 w 418"/>
                <a:gd name="T3" fmla="*/ 421 h 421"/>
                <a:gd name="T4" fmla="*/ 418 w 418"/>
                <a:gd name="T5" fmla="*/ 421 h 421"/>
                <a:gd name="T6" fmla="*/ 418 w 418"/>
                <a:gd name="T7" fmla="*/ 0 h 421"/>
              </a:gdLst>
              <a:ahLst/>
              <a:cxnLst>
                <a:cxn ang="0">
                  <a:pos x="T0" y="T1"/>
                </a:cxn>
                <a:cxn ang="0">
                  <a:pos x="T2" y="T3"/>
                </a:cxn>
                <a:cxn ang="0">
                  <a:pos x="T4" y="T5"/>
                </a:cxn>
                <a:cxn ang="0">
                  <a:pos x="T6" y="T7"/>
                </a:cxn>
              </a:cxnLst>
              <a:rect l="0" t="0" r="r" b="b"/>
              <a:pathLst>
                <a:path w="418" h="421">
                  <a:moveTo>
                    <a:pt x="418" y="0"/>
                  </a:moveTo>
                  <a:lnTo>
                    <a:pt x="0" y="421"/>
                  </a:lnTo>
                  <a:lnTo>
                    <a:pt x="418" y="421"/>
                  </a:lnTo>
                  <a:lnTo>
                    <a:pt x="418" y="0"/>
                  </a:ln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9" name="Freeform 9"/>
            <p:cNvSpPr/>
            <p:nvPr/>
          </p:nvSpPr>
          <p:spPr bwMode="auto">
            <a:xfrm>
              <a:off x="10233784" y="4054627"/>
              <a:ext cx="2794056" cy="2803370"/>
            </a:xfrm>
            <a:custGeom>
              <a:avLst/>
              <a:gdLst>
                <a:gd name="T0" fmla="*/ 600 w 600"/>
                <a:gd name="T1" fmla="*/ 0 h 602"/>
                <a:gd name="T2" fmla="*/ 0 w 600"/>
                <a:gd name="T3" fmla="*/ 602 h 602"/>
                <a:gd name="T4" fmla="*/ 469 w 600"/>
                <a:gd name="T5" fmla="*/ 602 h 602"/>
                <a:gd name="T6" fmla="*/ 600 w 600"/>
                <a:gd name="T7" fmla="*/ 471 h 602"/>
                <a:gd name="T8" fmla="*/ 600 w 600"/>
                <a:gd name="T9" fmla="*/ 0 h 602"/>
              </a:gdLst>
              <a:ahLst/>
              <a:cxnLst>
                <a:cxn ang="0">
                  <a:pos x="T0" y="T1"/>
                </a:cxn>
                <a:cxn ang="0">
                  <a:pos x="T2" y="T3"/>
                </a:cxn>
                <a:cxn ang="0">
                  <a:pos x="T4" y="T5"/>
                </a:cxn>
                <a:cxn ang="0">
                  <a:pos x="T6" y="T7"/>
                </a:cxn>
                <a:cxn ang="0">
                  <a:pos x="T8" y="T9"/>
                </a:cxn>
              </a:cxnLst>
              <a:rect l="0" t="0" r="r" b="b"/>
              <a:pathLst>
                <a:path w="600" h="602">
                  <a:moveTo>
                    <a:pt x="600" y="0"/>
                  </a:moveTo>
                  <a:lnTo>
                    <a:pt x="0" y="602"/>
                  </a:lnTo>
                  <a:lnTo>
                    <a:pt x="469" y="602"/>
                  </a:lnTo>
                  <a:lnTo>
                    <a:pt x="600" y="471"/>
                  </a:lnTo>
                  <a:lnTo>
                    <a:pt x="600" y="0"/>
                  </a:lnTo>
                  <a:close/>
                </a:path>
              </a:pathLst>
            </a:custGeom>
            <a:solidFill>
              <a:srgbClr val="9B1E23"/>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latin typeface="Mongolian Baiti" panose="03000500000000000000" charset="0"/>
                <a:ea typeface="Mongolian Baiti" panose="03000500000000000000" charset="0"/>
              </a:endParaRPr>
            </a:p>
          </p:txBody>
        </p:sp>
        <p:sp>
          <p:nvSpPr>
            <p:cNvPr id="10" name="Freeform 10"/>
            <p:cNvSpPr/>
            <p:nvPr/>
          </p:nvSpPr>
          <p:spPr bwMode="auto">
            <a:xfrm>
              <a:off x="8827442" y="2634317"/>
              <a:ext cx="4200398" cy="4223683"/>
            </a:xfrm>
            <a:custGeom>
              <a:avLst/>
              <a:gdLst>
                <a:gd name="T0" fmla="*/ 902 w 902"/>
                <a:gd name="T1" fmla="*/ 0 h 907"/>
                <a:gd name="T2" fmla="*/ 0 w 902"/>
                <a:gd name="T3" fmla="*/ 907 h 907"/>
                <a:gd name="T4" fmla="*/ 603 w 902"/>
                <a:gd name="T5" fmla="*/ 907 h 907"/>
                <a:gd name="T6" fmla="*/ 902 w 902"/>
                <a:gd name="T7" fmla="*/ 607 h 907"/>
                <a:gd name="T8" fmla="*/ 902 w 902"/>
                <a:gd name="T9" fmla="*/ 0 h 907"/>
              </a:gdLst>
              <a:ahLst/>
              <a:cxnLst>
                <a:cxn ang="0">
                  <a:pos x="T0" y="T1"/>
                </a:cxn>
                <a:cxn ang="0">
                  <a:pos x="T2" y="T3"/>
                </a:cxn>
                <a:cxn ang="0">
                  <a:pos x="T4" y="T5"/>
                </a:cxn>
                <a:cxn ang="0">
                  <a:pos x="T6" y="T7"/>
                </a:cxn>
                <a:cxn ang="0">
                  <a:pos x="T8" y="T9"/>
                </a:cxn>
              </a:cxnLst>
              <a:rect l="0" t="0" r="r" b="b"/>
              <a:pathLst>
                <a:path w="902" h="907">
                  <a:moveTo>
                    <a:pt x="902" y="0"/>
                  </a:moveTo>
                  <a:lnTo>
                    <a:pt x="0" y="907"/>
                  </a:lnTo>
                  <a:lnTo>
                    <a:pt x="603" y="907"/>
                  </a:lnTo>
                  <a:lnTo>
                    <a:pt x="902" y="607"/>
                  </a:lnTo>
                  <a:lnTo>
                    <a:pt x="902" y="0"/>
                  </a:ln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11" name="Freeform 11"/>
            <p:cNvSpPr/>
            <p:nvPr/>
          </p:nvSpPr>
          <p:spPr bwMode="auto">
            <a:xfrm>
              <a:off x="7295369" y="1940458"/>
              <a:ext cx="5732474" cy="4917539"/>
            </a:xfrm>
            <a:custGeom>
              <a:avLst/>
              <a:gdLst>
                <a:gd name="T0" fmla="*/ 1231 w 1231"/>
                <a:gd name="T1" fmla="*/ 0 h 1056"/>
                <a:gd name="T2" fmla="*/ 1053 w 1231"/>
                <a:gd name="T3" fmla="*/ 0 h 1056"/>
                <a:gd name="T4" fmla="*/ 0 w 1231"/>
                <a:gd name="T5" fmla="*/ 1056 h 1056"/>
                <a:gd name="T6" fmla="*/ 624 w 1231"/>
                <a:gd name="T7" fmla="*/ 1056 h 1056"/>
                <a:gd name="T8" fmla="*/ 1231 w 1231"/>
                <a:gd name="T9" fmla="*/ 447 h 1056"/>
                <a:gd name="T10" fmla="*/ 1231 w 1231"/>
                <a:gd name="T11" fmla="*/ 0 h 1056"/>
              </a:gdLst>
              <a:ahLst/>
              <a:cxnLst>
                <a:cxn ang="0">
                  <a:pos x="T0" y="T1"/>
                </a:cxn>
                <a:cxn ang="0">
                  <a:pos x="T2" y="T3"/>
                </a:cxn>
                <a:cxn ang="0">
                  <a:pos x="T4" y="T5"/>
                </a:cxn>
                <a:cxn ang="0">
                  <a:pos x="T6" y="T7"/>
                </a:cxn>
                <a:cxn ang="0">
                  <a:pos x="T8" y="T9"/>
                </a:cxn>
                <a:cxn ang="0">
                  <a:pos x="T10" y="T11"/>
                </a:cxn>
              </a:cxnLst>
              <a:rect l="0" t="0" r="r" b="b"/>
              <a:pathLst>
                <a:path w="1231" h="1056">
                  <a:moveTo>
                    <a:pt x="1231" y="0"/>
                  </a:moveTo>
                  <a:lnTo>
                    <a:pt x="1053" y="0"/>
                  </a:lnTo>
                  <a:lnTo>
                    <a:pt x="0" y="1056"/>
                  </a:lnTo>
                  <a:lnTo>
                    <a:pt x="624" y="1056"/>
                  </a:lnTo>
                  <a:lnTo>
                    <a:pt x="1231" y="447"/>
                  </a:lnTo>
                  <a:lnTo>
                    <a:pt x="1231" y="0"/>
                  </a:lnTo>
                  <a:close/>
                </a:path>
              </a:pathLst>
            </a:custGeom>
            <a:solidFill>
              <a:srgbClr val="9B1E23"/>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latin typeface="Mongolian Baiti" panose="03000500000000000000" charset="0"/>
                <a:ea typeface="Mongolian Baiti" panose="03000500000000000000" charset="0"/>
              </a:endParaRPr>
            </a:p>
          </p:txBody>
        </p:sp>
        <p:sp>
          <p:nvSpPr>
            <p:cNvPr id="12" name="Freeform 12"/>
            <p:cNvSpPr/>
            <p:nvPr/>
          </p:nvSpPr>
          <p:spPr bwMode="auto">
            <a:xfrm>
              <a:off x="8198781" y="2014966"/>
              <a:ext cx="4829062" cy="4843031"/>
            </a:xfrm>
            <a:custGeom>
              <a:avLst/>
              <a:gdLst>
                <a:gd name="T0" fmla="*/ 1037 w 1037"/>
                <a:gd name="T1" fmla="*/ 0 h 1040"/>
                <a:gd name="T2" fmla="*/ 0 w 1037"/>
                <a:gd name="T3" fmla="*/ 1040 h 1040"/>
                <a:gd name="T4" fmla="*/ 323 w 1037"/>
                <a:gd name="T5" fmla="*/ 1040 h 1040"/>
                <a:gd name="T6" fmla="*/ 1037 w 1037"/>
                <a:gd name="T7" fmla="*/ 324 h 1040"/>
                <a:gd name="T8" fmla="*/ 1037 w 1037"/>
                <a:gd name="T9" fmla="*/ 0 h 1040"/>
              </a:gdLst>
              <a:ahLst/>
              <a:cxnLst>
                <a:cxn ang="0">
                  <a:pos x="T0" y="T1"/>
                </a:cxn>
                <a:cxn ang="0">
                  <a:pos x="T2" y="T3"/>
                </a:cxn>
                <a:cxn ang="0">
                  <a:pos x="T4" y="T5"/>
                </a:cxn>
                <a:cxn ang="0">
                  <a:pos x="T6" y="T7"/>
                </a:cxn>
                <a:cxn ang="0">
                  <a:pos x="T8" y="T9"/>
                </a:cxn>
              </a:cxnLst>
              <a:rect l="0" t="0" r="r" b="b"/>
              <a:pathLst>
                <a:path w="1037" h="1040">
                  <a:moveTo>
                    <a:pt x="1037" y="0"/>
                  </a:moveTo>
                  <a:lnTo>
                    <a:pt x="0" y="1040"/>
                  </a:lnTo>
                  <a:lnTo>
                    <a:pt x="323" y="1040"/>
                  </a:lnTo>
                  <a:lnTo>
                    <a:pt x="1037" y="324"/>
                  </a:lnTo>
                  <a:lnTo>
                    <a:pt x="1037" y="0"/>
                  </a:ln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grpSp>
      <p:sp>
        <p:nvSpPr>
          <p:cNvPr id="14" name="Freeform 14"/>
          <p:cNvSpPr/>
          <p:nvPr/>
        </p:nvSpPr>
        <p:spPr bwMode="auto">
          <a:xfrm>
            <a:off x="112823" y="82449"/>
            <a:ext cx="3159036" cy="3167715"/>
          </a:xfrm>
          <a:custGeom>
            <a:avLst/>
            <a:gdLst>
              <a:gd name="T0" fmla="*/ 728 w 728"/>
              <a:gd name="T1" fmla="*/ 0 h 730"/>
              <a:gd name="T2" fmla="*/ 100 w 728"/>
              <a:gd name="T3" fmla="*/ 0 h 730"/>
              <a:gd name="T4" fmla="*/ 0 w 728"/>
              <a:gd name="T5" fmla="*/ 102 h 730"/>
              <a:gd name="T6" fmla="*/ 0 w 728"/>
              <a:gd name="T7" fmla="*/ 730 h 730"/>
              <a:gd name="T8" fmla="*/ 728 w 728"/>
              <a:gd name="T9" fmla="*/ 0 h 730"/>
            </a:gdLst>
            <a:ahLst/>
            <a:cxnLst>
              <a:cxn ang="0">
                <a:pos x="T0" y="T1"/>
              </a:cxn>
              <a:cxn ang="0">
                <a:pos x="T2" y="T3"/>
              </a:cxn>
              <a:cxn ang="0">
                <a:pos x="T4" y="T5"/>
              </a:cxn>
              <a:cxn ang="0">
                <a:pos x="T6" y="T7"/>
              </a:cxn>
              <a:cxn ang="0">
                <a:pos x="T8" y="T9"/>
              </a:cxn>
            </a:cxnLst>
            <a:rect l="0" t="0" r="r" b="b"/>
            <a:pathLst>
              <a:path w="728" h="730">
                <a:moveTo>
                  <a:pt x="728" y="0"/>
                </a:moveTo>
                <a:lnTo>
                  <a:pt x="100" y="0"/>
                </a:lnTo>
                <a:lnTo>
                  <a:pt x="0" y="102"/>
                </a:lnTo>
                <a:lnTo>
                  <a:pt x="0" y="730"/>
                </a:lnTo>
                <a:lnTo>
                  <a:pt x="728" y="0"/>
                </a:lnTo>
                <a:close/>
              </a:path>
            </a:pathLst>
          </a:custGeom>
          <a:solidFill>
            <a:srgbClr val="9B1E23"/>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latin typeface="Mongolian Baiti" panose="03000500000000000000" charset="0"/>
              <a:ea typeface="Mongolian Baiti" panose="03000500000000000000" charset="0"/>
            </a:endParaRPr>
          </a:p>
        </p:txBody>
      </p:sp>
      <p:sp>
        <p:nvSpPr>
          <p:cNvPr id="15" name="Freeform 15"/>
          <p:cNvSpPr/>
          <p:nvPr/>
        </p:nvSpPr>
        <p:spPr bwMode="auto">
          <a:xfrm>
            <a:off x="112823" y="82449"/>
            <a:ext cx="3159036" cy="3167715"/>
          </a:xfrm>
          <a:custGeom>
            <a:avLst/>
            <a:gdLst>
              <a:gd name="T0" fmla="*/ 728 w 728"/>
              <a:gd name="T1" fmla="*/ 0 h 730"/>
              <a:gd name="T2" fmla="*/ 100 w 728"/>
              <a:gd name="T3" fmla="*/ 0 h 730"/>
              <a:gd name="T4" fmla="*/ 0 w 728"/>
              <a:gd name="T5" fmla="*/ 102 h 730"/>
              <a:gd name="T6" fmla="*/ 0 w 728"/>
              <a:gd name="T7" fmla="*/ 730 h 730"/>
              <a:gd name="T8" fmla="*/ 728 w 728"/>
              <a:gd name="T9" fmla="*/ 0 h 730"/>
            </a:gdLst>
            <a:ahLst/>
            <a:cxnLst>
              <a:cxn ang="0">
                <a:pos x="T0" y="T1"/>
              </a:cxn>
              <a:cxn ang="0">
                <a:pos x="T2" y="T3"/>
              </a:cxn>
              <a:cxn ang="0">
                <a:pos x="T4" y="T5"/>
              </a:cxn>
              <a:cxn ang="0">
                <a:pos x="T6" y="T7"/>
              </a:cxn>
              <a:cxn ang="0">
                <a:pos x="T8" y="T9"/>
              </a:cxn>
            </a:cxnLst>
            <a:rect l="0" t="0" r="r" b="b"/>
            <a:pathLst>
              <a:path w="728" h="730">
                <a:moveTo>
                  <a:pt x="728" y="0"/>
                </a:moveTo>
                <a:lnTo>
                  <a:pt x="100" y="0"/>
                </a:lnTo>
                <a:lnTo>
                  <a:pt x="0" y="102"/>
                </a:lnTo>
                <a:lnTo>
                  <a:pt x="0" y="730"/>
                </a:lnTo>
                <a:lnTo>
                  <a:pt x="7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Mongolian Baiti" panose="03000500000000000000" charset="0"/>
              <a:ea typeface="Mongolian Baiti" panose="03000500000000000000" charset="0"/>
            </a:endParaRPr>
          </a:p>
        </p:txBody>
      </p:sp>
      <p:sp>
        <p:nvSpPr>
          <p:cNvPr id="16" name="Freeform 16"/>
          <p:cNvSpPr/>
          <p:nvPr/>
        </p:nvSpPr>
        <p:spPr bwMode="auto">
          <a:xfrm>
            <a:off x="0" y="0"/>
            <a:ext cx="2798873" cy="2803211"/>
          </a:xfrm>
          <a:custGeom>
            <a:avLst/>
            <a:gdLst>
              <a:gd name="T0" fmla="*/ 0 w 645"/>
              <a:gd name="T1" fmla="*/ 646 h 646"/>
              <a:gd name="T2" fmla="*/ 645 w 645"/>
              <a:gd name="T3" fmla="*/ 0 h 646"/>
              <a:gd name="T4" fmla="*/ 176 w 645"/>
              <a:gd name="T5" fmla="*/ 0 h 646"/>
              <a:gd name="T6" fmla="*/ 0 w 645"/>
              <a:gd name="T7" fmla="*/ 176 h 646"/>
              <a:gd name="T8" fmla="*/ 0 w 645"/>
              <a:gd name="T9" fmla="*/ 646 h 646"/>
            </a:gdLst>
            <a:ahLst/>
            <a:cxnLst>
              <a:cxn ang="0">
                <a:pos x="T0" y="T1"/>
              </a:cxn>
              <a:cxn ang="0">
                <a:pos x="T2" y="T3"/>
              </a:cxn>
              <a:cxn ang="0">
                <a:pos x="T4" y="T5"/>
              </a:cxn>
              <a:cxn ang="0">
                <a:pos x="T6" y="T7"/>
              </a:cxn>
              <a:cxn ang="0">
                <a:pos x="T8" y="T9"/>
              </a:cxn>
            </a:cxnLst>
            <a:rect l="0" t="0" r="r" b="b"/>
            <a:pathLst>
              <a:path w="645" h="646">
                <a:moveTo>
                  <a:pt x="0" y="646"/>
                </a:moveTo>
                <a:lnTo>
                  <a:pt x="645" y="0"/>
                </a:lnTo>
                <a:lnTo>
                  <a:pt x="176" y="0"/>
                </a:lnTo>
                <a:lnTo>
                  <a:pt x="0" y="176"/>
                </a:lnTo>
                <a:lnTo>
                  <a:pt x="0" y="646"/>
                </a:ln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17" name="Freeform 17"/>
          <p:cNvSpPr/>
          <p:nvPr/>
        </p:nvSpPr>
        <p:spPr bwMode="auto">
          <a:xfrm>
            <a:off x="0" y="0"/>
            <a:ext cx="1175961" cy="1162942"/>
          </a:xfrm>
          <a:custGeom>
            <a:avLst/>
            <a:gdLst>
              <a:gd name="T0" fmla="*/ 0 w 271"/>
              <a:gd name="T1" fmla="*/ 0 h 268"/>
              <a:gd name="T2" fmla="*/ 0 w 271"/>
              <a:gd name="T3" fmla="*/ 268 h 268"/>
              <a:gd name="T4" fmla="*/ 271 w 271"/>
              <a:gd name="T5" fmla="*/ 0 h 268"/>
              <a:gd name="T6" fmla="*/ 0 w 271"/>
              <a:gd name="T7" fmla="*/ 0 h 268"/>
            </a:gdLst>
            <a:ahLst/>
            <a:cxnLst>
              <a:cxn ang="0">
                <a:pos x="T0" y="T1"/>
              </a:cxn>
              <a:cxn ang="0">
                <a:pos x="T2" y="T3"/>
              </a:cxn>
              <a:cxn ang="0">
                <a:pos x="T4" y="T5"/>
              </a:cxn>
              <a:cxn ang="0">
                <a:pos x="T6" y="T7"/>
              </a:cxn>
            </a:cxnLst>
            <a:rect l="0" t="0" r="r" b="b"/>
            <a:pathLst>
              <a:path w="271" h="268">
                <a:moveTo>
                  <a:pt x="0" y="0"/>
                </a:moveTo>
                <a:lnTo>
                  <a:pt x="0" y="268"/>
                </a:lnTo>
                <a:lnTo>
                  <a:pt x="271" y="0"/>
                </a:lnTo>
                <a:lnTo>
                  <a:pt x="0" y="0"/>
                </a:lnTo>
                <a:close/>
              </a:path>
            </a:pathLst>
          </a:custGeom>
          <a:solidFill>
            <a:srgbClr val="9B1E23"/>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latin typeface="Mongolian Baiti" panose="03000500000000000000" charset="0"/>
              <a:ea typeface="Mongolian Baiti" panose="03000500000000000000" charset="0"/>
            </a:endParaRPr>
          </a:p>
        </p:txBody>
      </p:sp>
      <p:sp>
        <p:nvSpPr>
          <p:cNvPr id="18" name="Freeform 18"/>
          <p:cNvSpPr/>
          <p:nvPr/>
        </p:nvSpPr>
        <p:spPr bwMode="auto">
          <a:xfrm>
            <a:off x="0" y="0"/>
            <a:ext cx="381862" cy="381862"/>
          </a:xfrm>
          <a:custGeom>
            <a:avLst/>
            <a:gdLst>
              <a:gd name="T0" fmla="*/ 0 w 88"/>
              <a:gd name="T1" fmla="*/ 0 h 88"/>
              <a:gd name="T2" fmla="*/ 0 w 88"/>
              <a:gd name="T3" fmla="*/ 88 h 88"/>
              <a:gd name="T4" fmla="*/ 88 w 88"/>
              <a:gd name="T5" fmla="*/ 0 h 88"/>
              <a:gd name="T6" fmla="*/ 0 w 88"/>
              <a:gd name="T7" fmla="*/ 0 h 88"/>
            </a:gdLst>
            <a:ahLst/>
            <a:cxnLst>
              <a:cxn ang="0">
                <a:pos x="T0" y="T1"/>
              </a:cxn>
              <a:cxn ang="0">
                <a:pos x="T2" y="T3"/>
              </a:cxn>
              <a:cxn ang="0">
                <a:pos x="T4" y="T5"/>
              </a:cxn>
              <a:cxn ang="0">
                <a:pos x="T6" y="T7"/>
              </a:cxn>
            </a:cxnLst>
            <a:rect l="0" t="0" r="r" b="b"/>
            <a:pathLst>
              <a:path w="88" h="88">
                <a:moveTo>
                  <a:pt x="0" y="0"/>
                </a:moveTo>
                <a:lnTo>
                  <a:pt x="0" y="88"/>
                </a:lnTo>
                <a:lnTo>
                  <a:pt x="88" y="0"/>
                </a:lnTo>
                <a:lnTo>
                  <a:pt x="0" y="0"/>
                </a:ln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25" name="3"/>
          <p:cNvSpPr txBox="1"/>
          <p:nvPr>
            <p:custDataLst>
              <p:tags r:id="rId1"/>
            </p:custDataLst>
          </p:nvPr>
        </p:nvSpPr>
        <p:spPr>
          <a:xfrm>
            <a:off x="1769025" y="1579913"/>
            <a:ext cx="6964330" cy="1746885"/>
          </a:xfrm>
          <a:prstGeom prst="rect">
            <a:avLst/>
          </a:prstGeom>
          <a:noFill/>
        </p:spPr>
        <p:txBody>
          <a:bodyPr wrap="square" lIns="86005" tIns="43002" rIns="86005" bIns="43002">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zh-CN" altLang="en-US" sz="2400" dirty="0" smtClean="0">
                <a:latin typeface="+mj-ea"/>
                <a:ea typeface="+mj-ea"/>
              </a:rPr>
              <a:t>联系人：马志程</a:t>
            </a:r>
            <a:endParaRPr lang="zh-CN" altLang="en-US" sz="2400" dirty="0" smtClean="0">
              <a:latin typeface="+mj-ea"/>
              <a:ea typeface="+mj-ea"/>
            </a:endParaRPr>
          </a:p>
          <a:p>
            <a:pPr algn="ctr">
              <a:lnSpc>
                <a:spcPct val="150000"/>
              </a:lnSpc>
            </a:pPr>
            <a:r>
              <a:rPr lang="zh-CN" altLang="en-US" sz="2400" dirty="0" smtClean="0">
                <a:latin typeface="+mj-ea"/>
                <a:ea typeface="+mj-ea"/>
              </a:rPr>
              <a:t>   联系电话：</a:t>
            </a:r>
            <a:r>
              <a:rPr lang="en-US" altLang="zh-CN" sz="2400" dirty="0" smtClean="0">
                <a:latin typeface="+mj-ea"/>
                <a:ea typeface="+mj-ea"/>
              </a:rPr>
              <a:t>13619584849</a:t>
            </a:r>
            <a:endParaRPr lang="en-US" altLang="zh-CN" sz="2400" dirty="0" smtClean="0">
              <a:latin typeface="+mj-ea"/>
              <a:ea typeface="+mj-ea"/>
            </a:endParaRPr>
          </a:p>
          <a:p>
            <a:pPr algn="ctr">
              <a:lnSpc>
                <a:spcPct val="150000"/>
              </a:lnSpc>
            </a:pPr>
            <a:r>
              <a:rPr lang="zh-CN" altLang="en-US" sz="2400" dirty="0" smtClean="0">
                <a:latin typeface="+mj-ea"/>
                <a:ea typeface="+mj-ea"/>
              </a:rPr>
              <a:t>    公司电话：</a:t>
            </a:r>
            <a:r>
              <a:rPr lang="en-US" altLang="zh-CN" sz="2400" dirty="0" smtClean="0">
                <a:latin typeface="+mj-ea"/>
                <a:ea typeface="+mj-ea"/>
              </a:rPr>
              <a:t>0931-8358799</a:t>
            </a:r>
            <a:endParaRPr lang="zh-CN" altLang="en-US" sz="2400" dirty="0" smtClean="0">
              <a:latin typeface="+mj-ea"/>
              <a:ea typeface="+mj-ea"/>
            </a:endParaRPr>
          </a:p>
        </p:txBody>
      </p:sp>
      <p:sp>
        <p:nvSpPr>
          <p:cNvPr id="26" name="2"/>
          <p:cNvSpPr txBox="1"/>
          <p:nvPr>
            <p:custDataLst>
              <p:tags r:id="rId2"/>
            </p:custDataLst>
          </p:nvPr>
        </p:nvSpPr>
        <p:spPr>
          <a:xfrm>
            <a:off x="1249694" y="490752"/>
            <a:ext cx="8488572" cy="915670"/>
          </a:xfrm>
          <a:prstGeom prst="rect">
            <a:avLst/>
          </a:prstGeom>
          <a:noFill/>
        </p:spPr>
        <p:txBody>
          <a:bodyPr wrap="square" lIns="86005" tIns="43002" rIns="86005" bIns="43002">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5400" spc="300" dirty="0" smtClean="0">
                <a:solidFill>
                  <a:srgbClr val="9B1E23"/>
                </a:solidFill>
                <a:latin typeface="Mongolian Baiti" panose="03000500000000000000" charset="0"/>
                <a:ea typeface="Mongolian Baiti" panose="03000500000000000000" charset="0"/>
                <a:cs typeface="Mongolian Baiti" panose="03000500000000000000" charset="0"/>
              </a:rPr>
              <a:t>感谢各位的聆听</a:t>
            </a:r>
            <a:endParaRPr lang="id-ID" altLang="zh-CN" sz="5400" spc="300" dirty="0">
              <a:solidFill>
                <a:srgbClr val="9B1E23"/>
              </a:solidFill>
              <a:latin typeface="Mongolian Baiti" panose="03000500000000000000" charset="0"/>
              <a:ea typeface="Mongolian Baiti" panose="03000500000000000000" charset="0"/>
              <a:cs typeface="Mongolian Baiti" panose="03000500000000000000" charset="0"/>
            </a:endParaRPr>
          </a:p>
        </p:txBody>
      </p:sp>
      <p:pic>
        <p:nvPicPr>
          <p:cNvPr id="28" name="Picture 3"/>
          <p:cNvPicPr>
            <a:picLocks noChangeAspect="1" noChangeArrowheads="1"/>
          </p:cNvPicPr>
          <p:nvPr/>
        </p:nvPicPr>
        <p:blipFill>
          <a:blip r:embed="rId3" cstate="print"/>
          <a:srcRect/>
          <a:stretch>
            <a:fillRect/>
          </a:stretch>
        </p:blipFill>
        <p:spPr bwMode="auto">
          <a:xfrm>
            <a:off x="10642616" y="0"/>
            <a:ext cx="1549384" cy="1897205"/>
          </a:xfrm>
          <a:prstGeom prst="rect">
            <a:avLst/>
          </a:prstGeom>
          <a:noFill/>
          <a:ln w="9525">
            <a:noFill/>
            <a:miter lim="800000"/>
            <a:headEnd/>
            <a:tailEnd/>
          </a:ln>
        </p:spPr>
      </p:pic>
      <p:pic>
        <p:nvPicPr>
          <p:cNvPr id="2" name="图片 1"/>
          <p:cNvPicPr>
            <a:picLocks noChangeAspect="1"/>
          </p:cNvPicPr>
          <p:nvPr/>
        </p:nvPicPr>
        <p:blipFill>
          <a:blip r:embed="rId4"/>
          <a:stretch>
            <a:fillRect/>
          </a:stretch>
        </p:blipFill>
        <p:spPr>
          <a:xfrm>
            <a:off x="3761740" y="3326765"/>
            <a:ext cx="3601085" cy="28562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 calcmode="lin" valueType="num">
                                      <p:cBhvr>
                                        <p:cTn id="15" dur="500" fill="hold"/>
                                        <p:tgtEl>
                                          <p:spTgt spid="14"/>
                                        </p:tgtEl>
                                        <p:attrNameLst>
                                          <p:attrName>style.rotation</p:attrName>
                                        </p:attrNameLst>
                                      </p:cBhvr>
                                      <p:tavLst>
                                        <p:tav tm="0">
                                          <p:val>
                                            <p:fltVal val="360"/>
                                          </p:val>
                                        </p:tav>
                                        <p:tav tm="100000">
                                          <p:val>
                                            <p:fltVal val="0"/>
                                          </p:val>
                                        </p:tav>
                                      </p:tavLst>
                                    </p:anim>
                                    <p:animEffect transition="in" filter="fade">
                                      <p:cBhvr>
                                        <p:cTn id="16" dur="500"/>
                                        <p:tgtEl>
                                          <p:spTgt spid="14"/>
                                        </p:tgtEl>
                                      </p:cBhvr>
                                    </p:animEffect>
                                  </p:childTnLst>
                                </p:cTn>
                              </p:par>
                              <p:par>
                                <p:cTn id="17" presetID="49" presetClass="entr" presetSubtype="0" decel="100000"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 calcmode="lin" valueType="num">
                                      <p:cBhvr>
                                        <p:cTn id="21" dur="500" fill="hold"/>
                                        <p:tgtEl>
                                          <p:spTgt spid="15"/>
                                        </p:tgtEl>
                                        <p:attrNameLst>
                                          <p:attrName>style.rotation</p:attrName>
                                        </p:attrNameLst>
                                      </p:cBhvr>
                                      <p:tavLst>
                                        <p:tav tm="0">
                                          <p:val>
                                            <p:fltVal val="360"/>
                                          </p:val>
                                        </p:tav>
                                        <p:tav tm="100000">
                                          <p:val>
                                            <p:fltVal val="0"/>
                                          </p:val>
                                        </p:tav>
                                      </p:tavLst>
                                    </p:anim>
                                    <p:animEffect transition="in" filter="fade">
                                      <p:cBhvr>
                                        <p:cTn id="22" dur="500"/>
                                        <p:tgtEl>
                                          <p:spTgt spid="15"/>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style.rotation</p:attrName>
                                        </p:attrNameLst>
                                      </p:cBhvr>
                                      <p:tavLst>
                                        <p:tav tm="0">
                                          <p:val>
                                            <p:fltVal val="360"/>
                                          </p:val>
                                        </p:tav>
                                        <p:tav tm="100000">
                                          <p:val>
                                            <p:fltVal val="0"/>
                                          </p:val>
                                        </p:tav>
                                      </p:tavLst>
                                    </p:anim>
                                    <p:animEffect transition="in" filter="fade">
                                      <p:cBhvr>
                                        <p:cTn id="28" dur="500"/>
                                        <p:tgtEl>
                                          <p:spTgt spid="16"/>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 calcmode="lin" valueType="num">
                                      <p:cBhvr>
                                        <p:cTn id="33" dur="500" fill="hold"/>
                                        <p:tgtEl>
                                          <p:spTgt spid="17"/>
                                        </p:tgtEl>
                                        <p:attrNameLst>
                                          <p:attrName>style.rotation</p:attrName>
                                        </p:attrNameLst>
                                      </p:cBhvr>
                                      <p:tavLst>
                                        <p:tav tm="0">
                                          <p:val>
                                            <p:fltVal val="360"/>
                                          </p:val>
                                        </p:tav>
                                        <p:tav tm="100000">
                                          <p:val>
                                            <p:fltVal val="0"/>
                                          </p:val>
                                        </p:tav>
                                      </p:tavLst>
                                    </p:anim>
                                    <p:animEffect transition="in" filter="fade">
                                      <p:cBhvr>
                                        <p:cTn id="34" dur="500"/>
                                        <p:tgtEl>
                                          <p:spTgt spid="17"/>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 calcmode="lin" valueType="num">
                                      <p:cBhvr>
                                        <p:cTn id="39" dur="500" fill="hold"/>
                                        <p:tgtEl>
                                          <p:spTgt spid="18"/>
                                        </p:tgtEl>
                                        <p:attrNameLst>
                                          <p:attrName>style.rotation</p:attrName>
                                        </p:attrNameLst>
                                      </p:cBhvr>
                                      <p:tavLst>
                                        <p:tav tm="0">
                                          <p:val>
                                            <p:fltVal val="360"/>
                                          </p:val>
                                        </p:tav>
                                        <p:tav tm="100000">
                                          <p:val>
                                            <p:fltVal val="0"/>
                                          </p:val>
                                        </p:tav>
                                      </p:tavLst>
                                    </p:anim>
                                    <p:animEffect transition="in" filter="fade">
                                      <p:cBhvr>
                                        <p:cTn id="40" dur="500"/>
                                        <p:tgtEl>
                                          <p:spTgt spid="18"/>
                                        </p:tgtEl>
                                      </p:cBhvr>
                                    </p:animEffect>
                                  </p:childTnLst>
                                </p:cTn>
                              </p:par>
                            </p:childTnLst>
                          </p:cTn>
                        </p:par>
                        <p:par>
                          <p:cTn id="41" fill="hold">
                            <p:stCondLst>
                              <p:cond delay="500"/>
                            </p:stCondLst>
                            <p:childTnLst>
                              <p:par>
                                <p:cTn id="42" presetID="52" presetClass="entr" presetSubtype="0" fill="hold" grpId="0" nodeType="afterEffect">
                                  <p:stCondLst>
                                    <p:cond delay="0"/>
                                  </p:stCondLst>
                                  <p:iterate type="lt">
                                    <p:tmPct val="10000"/>
                                  </p:iterate>
                                  <p:childTnLst>
                                    <p:set>
                                      <p:cBhvr>
                                        <p:cTn id="43" dur="1" fill="hold">
                                          <p:stCondLst>
                                            <p:cond delay="0"/>
                                          </p:stCondLst>
                                        </p:cTn>
                                        <p:tgtEl>
                                          <p:spTgt spid="26">
                                            <p:txEl>
                                              <p:pRg st="0" end="0"/>
                                            </p:txEl>
                                          </p:spTgt>
                                        </p:tgtEl>
                                        <p:attrNameLst>
                                          <p:attrName>style.visibility</p:attrName>
                                        </p:attrNameLst>
                                      </p:cBhvr>
                                      <p:to>
                                        <p:strVal val="visible"/>
                                      </p:to>
                                    </p:set>
                                    <p:animScale>
                                      <p:cBhvr>
                                        <p:cTn id="44" dur="1000" decel="50000" fill="hold">
                                          <p:stCondLst>
                                            <p:cond delay="0"/>
                                          </p:stCondLst>
                                        </p:cTn>
                                        <p:tgtEl>
                                          <p:spTgt spid="2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26">
                                            <p:txEl>
                                              <p:pRg st="0" end="0"/>
                                            </p:txEl>
                                          </p:spTgt>
                                        </p:tgtEl>
                                        <p:attrNameLst>
                                          <p:attrName>ppt_x</p:attrName>
                                          <p:attrName>ppt_y</p:attrName>
                                        </p:attrNameLst>
                                      </p:cBhvr>
                                    </p:animMotion>
                                    <p:animEffect transition="in" filter="fade">
                                      <p:cBhvr>
                                        <p:cTn id="46" dur="1000"/>
                                        <p:tgtEl>
                                          <p:spTgt spid="26">
                                            <p:txEl>
                                              <p:pRg st="0" end="0"/>
                                            </p:txEl>
                                          </p:spTgt>
                                        </p:tgtEl>
                                      </p:cBhvr>
                                    </p:animEffect>
                                  </p:childTnLst>
                                </p:cTn>
                              </p:par>
                            </p:childTnLst>
                          </p:cTn>
                        </p:par>
                        <p:par>
                          <p:cTn id="47" fill="hold">
                            <p:stCondLst>
                              <p:cond delay="2099"/>
                            </p:stCondLst>
                            <p:childTnLst>
                              <p:par>
                                <p:cTn id="48" presetID="22" presetClass="entr" presetSubtype="8"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p:bldP spid="16" grpId="0" animBg="1"/>
      <p:bldP spid="17" grpId="0" animBg="1"/>
      <p:bldP spid="18" grpId="0" animBg="1"/>
      <p:bldP spid="25" grpId="0"/>
      <p:bldP spid="2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p:nvPr/>
        </p:nvSpPr>
        <p:spPr bwMode="auto">
          <a:xfrm flipV="1">
            <a:off x="11913048" y="-1"/>
            <a:ext cx="278952" cy="278952"/>
          </a:xfrm>
          <a:custGeom>
            <a:avLst/>
            <a:gdLst>
              <a:gd name="T0" fmla="*/ 43 w 43"/>
              <a:gd name="T1" fmla="*/ 0 h 43"/>
              <a:gd name="T2" fmla="*/ 0 w 43"/>
              <a:gd name="T3" fmla="*/ 43 h 43"/>
              <a:gd name="T4" fmla="*/ 43 w 43"/>
              <a:gd name="T5" fmla="*/ 43 h 43"/>
              <a:gd name="T6" fmla="*/ 43 w 43"/>
              <a:gd name="T7" fmla="*/ 0 h 43"/>
            </a:gdLst>
            <a:ahLst/>
            <a:cxnLst>
              <a:cxn ang="0">
                <a:pos x="T0" y="T1"/>
              </a:cxn>
              <a:cxn ang="0">
                <a:pos x="T2" y="T3"/>
              </a:cxn>
              <a:cxn ang="0">
                <a:pos x="T4" y="T5"/>
              </a:cxn>
              <a:cxn ang="0">
                <a:pos x="T6" y="T7"/>
              </a:cxn>
            </a:cxnLst>
            <a:rect l="0" t="0" r="r" b="b"/>
            <a:pathLst>
              <a:path w="43" h="43">
                <a:moveTo>
                  <a:pt x="43" y="0"/>
                </a:moveTo>
                <a:lnTo>
                  <a:pt x="0" y="43"/>
                </a:lnTo>
                <a:lnTo>
                  <a:pt x="43" y="43"/>
                </a:lnTo>
                <a:lnTo>
                  <a:pt x="43" y="0"/>
                </a:lnTo>
                <a:close/>
              </a:path>
            </a:pathLst>
          </a:custGeom>
          <a:solidFill>
            <a:srgbClr val="1222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Mongolian Baiti" panose="03000500000000000000" charset="0"/>
              <a:ea typeface="Mongolian Baiti" panose="03000500000000000000" charset="0"/>
            </a:endParaRPr>
          </a:p>
        </p:txBody>
      </p:sp>
      <p:sp>
        <p:nvSpPr>
          <p:cNvPr id="4" name="Freeform 8"/>
          <p:cNvSpPr/>
          <p:nvPr/>
        </p:nvSpPr>
        <p:spPr bwMode="auto">
          <a:xfrm flipV="1">
            <a:off x="9480341" y="-1"/>
            <a:ext cx="2711655" cy="2731118"/>
          </a:xfrm>
          <a:custGeom>
            <a:avLst/>
            <a:gdLst>
              <a:gd name="T0" fmla="*/ 418 w 418"/>
              <a:gd name="T1" fmla="*/ 0 h 421"/>
              <a:gd name="T2" fmla="*/ 0 w 418"/>
              <a:gd name="T3" fmla="*/ 421 h 421"/>
              <a:gd name="T4" fmla="*/ 418 w 418"/>
              <a:gd name="T5" fmla="*/ 421 h 421"/>
              <a:gd name="T6" fmla="*/ 418 w 418"/>
              <a:gd name="T7" fmla="*/ 0 h 421"/>
            </a:gdLst>
            <a:ahLst/>
            <a:cxnLst>
              <a:cxn ang="0">
                <a:pos x="T0" y="T1"/>
              </a:cxn>
              <a:cxn ang="0">
                <a:pos x="T2" y="T3"/>
              </a:cxn>
              <a:cxn ang="0">
                <a:pos x="T4" y="T5"/>
              </a:cxn>
              <a:cxn ang="0">
                <a:pos x="T6" y="T7"/>
              </a:cxn>
            </a:cxnLst>
            <a:rect l="0" t="0" r="r" b="b"/>
            <a:pathLst>
              <a:path w="418" h="421">
                <a:moveTo>
                  <a:pt x="418" y="0"/>
                </a:moveTo>
                <a:lnTo>
                  <a:pt x="0" y="421"/>
                </a:lnTo>
                <a:lnTo>
                  <a:pt x="418" y="421"/>
                </a:lnTo>
                <a:lnTo>
                  <a:pt x="418" y="0"/>
                </a:ln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5" name="Freeform 9"/>
          <p:cNvSpPr/>
          <p:nvPr/>
        </p:nvSpPr>
        <p:spPr bwMode="auto">
          <a:xfrm flipV="1">
            <a:off x="8299669" y="3"/>
            <a:ext cx="3892327" cy="3905301"/>
          </a:xfrm>
          <a:custGeom>
            <a:avLst/>
            <a:gdLst>
              <a:gd name="T0" fmla="*/ 600 w 600"/>
              <a:gd name="T1" fmla="*/ 0 h 602"/>
              <a:gd name="T2" fmla="*/ 0 w 600"/>
              <a:gd name="T3" fmla="*/ 602 h 602"/>
              <a:gd name="T4" fmla="*/ 469 w 600"/>
              <a:gd name="T5" fmla="*/ 602 h 602"/>
              <a:gd name="T6" fmla="*/ 600 w 600"/>
              <a:gd name="T7" fmla="*/ 471 h 602"/>
              <a:gd name="T8" fmla="*/ 600 w 600"/>
              <a:gd name="T9" fmla="*/ 0 h 602"/>
            </a:gdLst>
            <a:ahLst/>
            <a:cxnLst>
              <a:cxn ang="0">
                <a:pos x="T0" y="T1"/>
              </a:cxn>
              <a:cxn ang="0">
                <a:pos x="T2" y="T3"/>
              </a:cxn>
              <a:cxn ang="0">
                <a:pos x="T4" y="T5"/>
              </a:cxn>
              <a:cxn ang="0">
                <a:pos x="T6" y="T7"/>
              </a:cxn>
              <a:cxn ang="0">
                <a:pos x="T8" y="T9"/>
              </a:cxn>
            </a:cxnLst>
            <a:rect l="0" t="0" r="r" b="b"/>
            <a:pathLst>
              <a:path w="600" h="602">
                <a:moveTo>
                  <a:pt x="600" y="0"/>
                </a:moveTo>
                <a:lnTo>
                  <a:pt x="0" y="602"/>
                </a:lnTo>
                <a:lnTo>
                  <a:pt x="469" y="602"/>
                </a:lnTo>
                <a:lnTo>
                  <a:pt x="600" y="471"/>
                </a:lnTo>
                <a:lnTo>
                  <a:pt x="600" y="0"/>
                </a:ln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6" name="Freeform 10"/>
          <p:cNvSpPr/>
          <p:nvPr/>
        </p:nvSpPr>
        <p:spPr bwMode="auto">
          <a:xfrm flipV="1">
            <a:off x="6340531" y="-1"/>
            <a:ext cx="5851465" cy="5883902"/>
          </a:xfrm>
          <a:custGeom>
            <a:avLst/>
            <a:gdLst>
              <a:gd name="T0" fmla="*/ 902 w 902"/>
              <a:gd name="T1" fmla="*/ 0 h 907"/>
              <a:gd name="T2" fmla="*/ 0 w 902"/>
              <a:gd name="T3" fmla="*/ 907 h 907"/>
              <a:gd name="T4" fmla="*/ 603 w 902"/>
              <a:gd name="T5" fmla="*/ 907 h 907"/>
              <a:gd name="T6" fmla="*/ 902 w 902"/>
              <a:gd name="T7" fmla="*/ 607 h 907"/>
              <a:gd name="T8" fmla="*/ 902 w 902"/>
              <a:gd name="T9" fmla="*/ 0 h 907"/>
            </a:gdLst>
            <a:ahLst/>
            <a:cxnLst>
              <a:cxn ang="0">
                <a:pos x="T0" y="T1"/>
              </a:cxn>
              <a:cxn ang="0">
                <a:pos x="T2" y="T3"/>
              </a:cxn>
              <a:cxn ang="0">
                <a:pos x="T4" y="T5"/>
              </a:cxn>
              <a:cxn ang="0">
                <a:pos x="T6" y="T7"/>
              </a:cxn>
              <a:cxn ang="0">
                <a:pos x="T8" y="T9"/>
              </a:cxn>
            </a:cxnLst>
            <a:rect l="0" t="0" r="r" b="b"/>
            <a:pathLst>
              <a:path w="902" h="907">
                <a:moveTo>
                  <a:pt x="902" y="0"/>
                </a:moveTo>
                <a:lnTo>
                  <a:pt x="0" y="907"/>
                </a:lnTo>
                <a:lnTo>
                  <a:pt x="603" y="907"/>
                </a:lnTo>
                <a:lnTo>
                  <a:pt x="902" y="607"/>
                </a:lnTo>
                <a:lnTo>
                  <a:pt x="902" y="0"/>
                </a:ln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7" name="Freeform 11"/>
          <p:cNvSpPr/>
          <p:nvPr/>
        </p:nvSpPr>
        <p:spPr bwMode="auto">
          <a:xfrm flipV="1">
            <a:off x="4206240" y="7505"/>
            <a:ext cx="7985760" cy="6850495"/>
          </a:xfrm>
          <a:custGeom>
            <a:avLst/>
            <a:gdLst>
              <a:gd name="T0" fmla="*/ 1231 w 1231"/>
              <a:gd name="T1" fmla="*/ 0 h 1056"/>
              <a:gd name="T2" fmla="*/ 1053 w 1231"/>
              <a:gd name="T3" fmla="*/ 0 h 1056"/>
              <a:gd name="T4" fmla="*/ 0 w 1231"/>
              <a:gd name="T5" fmla="*/ 1056 h 1056"/>
              <a:gd name="T6" fmla="*/ 624 w 1231"/>
              <a:gd name="T7" fmla="*/ 1056 h 1056"/>
              <a:gd name="T8" fmla="*/ 1231 w 1231"/>
              <a:gd name="T9" fmla="*/ 447 h 1056"/>
              <a:gd name="T10" fmla="*/ 1231 w 1231"/>
              <a:gd name="T11" fmla="*/ 0 h 1056"/>
            </a:gdLst>
            <a:ahLst/>
            <a:cxnLst>
              <a:cxn ang="0">
                <a:pos x="T0" y="T1"/>
              </a:cxn>
              <a:cxn ang="0">
                <a:pos x="T2" y="T3"/>
              </a:cxn>
              <a:cxn ang="0">
                <a:pos x="T4" y="T5"/>
              </a:cxn>
              <a:cxn ang="0">
                <a:pos x="T6" y="T7"/>
              </a:cxn>
              <a:cxn ang="0">
                <a:pos x="T8" y="T9"/>
              </a:cxn>
              <a:cxn ang="0">
                <a:pos x="T10" y="T11"/>
              </a:cxn>
            </a:cxnLst>
            <a:rect l="0" t="0" r="r" b="b"/>
            <a:pathLst>
              <a:path w="1231" h="1056">
                <a:moveTo>
                  <a:pt x="1231" y="0"/>
                </a:moveTo>
                <a:lnTo>
                  <a:pt x="1053" y="0"/>
                </a:lnTo>
                <a:lnTo>
                  <a:pt x="0" y="1056"/>
                </a:lnTo>
                <a:lnTo>
                  <a:pt x="624" y="1056"/>
                </a:lnTo>
                <a:lnTo>
                  <a:pt x="1231" y="447"/>
                </a:lnTo>
                <a:lnTo>
                  <a:pt x="1231" y="0"/>
                </a:ln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endParaRPr>
          </a:p>
        </p:txBody>
      </p:sp>
      <p:sp>
        <p:nvSpPr>
          <p:cNvPr id="11" name="矩形 10"/>
          <p:cNvSpPr/>
          <p:nvPr/>
        </p:nvSpPr>
        <p:spPr>
          <a:xfrm>
            <a:off x="7289940" y="0"/>
            <a:ext cx="4675723" cy="4508927"/>
          </a:xfrm>
          <a:prstGeom prst="rect">
            <a:avLst/>
          </a:prstGeom>
          <a:effectLst/>
        </p:spPr>
        <p:txBody>
          <a:bodyPr wrap="square">
            <a:spAutoFit/>
          </a:bodyPr>
          <a:lstStyle/>
          <a:p>
            <a:pPr algn="ctr"/>
            <a:r>
              <a:rPr lang="en-US" altLang="zh-CN" sz="28700" dirty="0" smtClean="0">
                <a:solidFill>
                  <a:schemeClr val="bg1"/>
                </a:solidFill>
                <a:latin typeface="Mongolian Baiti" panose="03000500000000000000" charset="0"/>
                <a:ea typeface="Mongolian Baiti" panose="03000500000000000000" charset="0"/>
                <a:cs typeface="Mongolian Baiti" panose="03000500000000000000" charset="0"/>
              </a:rPr>
              <a:t>01</a:t>
            </a:r>
            <a:endParaRPr lang="zh-CN" altLang="en-US" sz="28700" dirty="0">
              <a:solidFill>
                <a:schemeClr val="bg1"/>
              </a:solidFill>
              <a:latin typeface="Mongolian Baiti" panose="03000500000000000000" charset="0"/>
              <a:ea typeface="Mongolian Baiti" panose="03000500000000000000" charset="0"/>
              <a:cs typeface="Mongolian Baiti" panose="03000500000000000000" charset="0"/>
            </a:endParaRPr>
          </a:p>
        </p:txBody>
      </p:sp>
      <p:sp>
        <p:nvSpPr>
          <p:cNvPr id="14" name="矩形 259"/>
          <p:cNvSpPr>
            <a:spLocks noChangeArrowheads="1"/>
          </p:cNvSpPr>
          <p:nvPr/>
        </p:nvSpPr>
        <p:spPr bwMode="auto">
          <a:xfrm>
            <a:off x="787651" y="752283"/>
            <a:ext cx="37934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400" dirty="0" smtClean="0">
                <a:solidFill>
                  <a:srgbClr val="9B1E23"/>
                </a:solidFill>
                <a:latin typeface="Mongolian Baiti" panose="03000500000000000000" charset="0"/>
                <a:ea typeface="Mongolian Baiti" panose="03000500000000000000" charset="0"/>
                <a:cs typeface="Mongolian Baiti" panose="03000500000000000000" charset="0"/>
              </a:rPr>
              <a:t>外综服介绍</a:t>
            </a:r>
            <a:endParaRPr lang="zh-CN" altLang="en-US" sz="5400" dirty="0">
              <a:solidFill>
                <a:srgbClr val="9B1E23"/>
              </a:solidFill>
              <a:latin typeface="Mongolian Baiti" panose="03000500000000000000" charset="0"/>
              <a:ea typeface="Mongolian Baiti" panose="03000500000000000000" charset="0"/>
              <a:cs typeface="Mongolian Baiti" panose="03000500000000000000" charset="0"/>
            </a:endParaRPr>
          </a:p>
        </p:txBody>
      </p:sp>
      <p:grpSp>
        <p:nvGrpSpPr>
          <p:cNvPr id="16" name="Group 16"/>
          <p:cNvGrpSpPr/>
          <p:nvPr/>
        </p:nvGrpSpPr>
        <p:grpSpPr bwMode="auto">
          <a:xfrm>
            <a:off x="7309773" y="6116575"/>
            <a:ext cx="386867" cy="386867"/>
            <a:chOff x="0" y="0"/>
            <a:chExt cx="965499" cy="965499"/>
          </a:xfrm>
          <a:solidFill>
            <a:schemeClr val="bg1"/>
          </a:solidFill>
          <a:effectLst/>
        </p:grpSpPr>
        <p:sp>
          <p:nvSpPr>
            <p:cNvPr id="17"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9B1E23"/>
            </a:solidFill>
            <a:ln>
              <a:noFill/>
            </a:ln>
            <a:effectLst>
              <a:outerShdw blurRad="63500" algn="ctr" rotWithShape="0">
                <a:prstClr val="black">
                  <a:alpha val="40000"/>
                </a:prstClr>
              </a:outerShdw>
            </a:effectLst>
          </p:spPr>
          <p:txBody>
            <a:bodyPr lIns="0" tIns="0" rIns="0" bIns="0" anchor="ctr"/>
            <a:lstStyle/>
            <a:p>
              <a:endParaRPr lang="zh-CN" altLang="en-US" sz="900"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sp>
          <p:nvSpPr>
            <p:cNvPr id="18" name="AutoShape 18"/>
            <p:cNvSpPr/>
            <p:nvPr/>
          </p:nvSpPr>
          <p:spPr bwMode="auto">
            <a:xfrm>
              <a:off x="293778" y="265194"/>
              <a:ext cx="393822" cy="393822"/>
            </a:xfrm>
            <a:custGeom>
              <a:avLst/>
              <a:gdLst>
                <a:gd name="T0" fmla="*/ 196911 w 21600"/>
                <a:gd name="T1" fmla="*/ 196911 h 21600"/>
                <a:gd name="T2" fmla="*/ 196911 w 21600"/>
                <a:gd name="T3" fmla="*/ 196911 h 21600"/>
                <a:gd name="T4" fmla="*/ 196911 w 21600"/>
                <a:gd name="T5" fmla="*/ 196911 h 21600"/>
                <a:gd name="T6" fmla="*/ 196911 w 21600"/>
                <a:gd name="T7" fmla="*/ 19691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a:defRPr/>
              </a:pPr>
              <a:endParaRPr lang="zh-CN" altLang="en-US" sz="900"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grpSp>
      <p:grpSp>
        <p:nvGrpSpPr>
          <p:cNvPr id="19" name="组合 18"/>
          <p:cNvGrpSpPr/>
          <p:nvPr/>
        </p:nvGrpSpPr>
        <p:grpSpPr>
          <a:xfrm>
            <a:off x="6315884" y="6107522"/>
            <a:ext cx="386867" cy="386867"/>
            <a:chOff x="6316398" y="415834"/>
            <a:chExt cx="482600" cy="482600"/>
          </a:xfrm>
          <a:solidFill>
            <a:schemeClr val="bg1"/>
          </a:solidFill>
          <a:effectLst/>
        </p:grpSpPr>
        <p:sp>
          <p:nvSpPr>
            <p:cNvPr id="20" name="AutoShape 8" descr="tile_paper_medgray.jpeg"/>
            <p:cNvSpPr/>
            <p:nvPr/>
          </p:nvSpPr>
          <p:spPr bwMode="auto">
            <a:xfrm>
              <a:off x="6316398" y="415834"/>
              <a:ext cx="482600" cy="482600"/>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sym typeface="+mn-lt"/>
              </a:endParaRPr>
            </a:p>
          </p:txBody>
        </p:sp>
        <p:sp>
          <p:nvSpPr>
            <p:cNvPr id="21" name="AutoShape 82"/>
            <p:cNvSpPr/>
            <p:nvPr/>
          </p:nvSpPr>
          <p:spPr bwMode="auto">
            <a:xfrm>
              <a:off x="6457131" y="556567"/>
              <a:ext cx="201134" cy="201134"/>
            </a:xfrm>
            <a:custGeom>
              <a:avLst/>
              <a:gdLst>
                <a:gd name="T0" fmla="*/ 198438 w 21600"/>
                <a:gd name="T1" fmla="*/ 198438 h 21600"/>
                <a:gd name="T2" fmla="*/ 198438 w 21600"/>
                <a:gd name="T3" fmla="*/ 198438 h 21600"/>
                <a:gd name="T4" fmla="*/ 198438 w 21600"/>
                <a:gd name="T5" fmla="*/ 198438 h 21600"/>
                <a:gd name="T6" fmla="*/ 198438 w 21600"/>
                <a:gd name="T7" fmla="*/ 198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grpFill/>
            <a:ln>
              <a:noFill/>
            </a:ln>
            <a:effectLst/>
          </p:spPr>
          <p:txBody>
            <a:bodyPr lIns="38100" tIns="38100" rIns="38100" bIns="38100" anchor="ctr"/>
            <a:lstStyle/>
            <a:p>
              <a:pPr>
                <a:defRPr/>
              </a:pPr>
              <a:endParaRPr lang="zh-CN" altLang="en-US"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grpSp>
      <p:grpSp>
        <p:nvGrpSpPr>
          <p:cNvPr id="22" name="组合 21"/>
          <p:cNvGrpSpPr/>
          <p:nvPr/>
        </p:nvGrpSpPr>
        <p:grpSpPr>
          <a:xfrm>
            <a:off x="9372272" y="6116575"/>
            <a:ext cx="386867" cy="386867"/>
            <a:chOff x="7068981" y="415834"/>
            <a:chExt cx="482600" cy="482600"/>
          </a:xfrm>
          <a:solidFill>
            <a:schemeClr val="bg1"/>
          </a:solidFill>
          <a:effectLst/>
        </p:grpSpPr>
        <p:sp>
          <p:nvSpPr>
            <p:cNvPr id="23" name="AutoShape 8" descr="tile_paper_medgray.jpeg"/>
            <p:cNvSpPr/>
            <p:nvPr/>
          </p:nvSpPr>
          <p:spPr bwMode="auto">
            <a:xfrm>
              <a:off x="7068981" y="415834"/>
              <a:ext cx="482600" cy="482600"/>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9B1E23"/>
            </a:solidFill>
            <a:ln>
              <a:noFill/>
            </a:ln>
            <a:effectLst>
              <a:outerShdw blurRad="63500" algn="ctr" rotWithShape="0">
                <a:prstClr val="black">
                  <a:alpha val="40000"/>
                </a:prstClr>
              </a:outerShdw>
            </a:effectLst>
          </p:spPr>
          <p:txBody>
            <a:bodyPr lIns="0" tIns="0" rIns="0" bIns="0" anchor="ctr"/>
            <a:lstStyle/>
            <a:p>
              <a:endParaRPr lang="zh-CN" altLang="en-US" sz="900"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sp>
          <p:nvSpPr>
            <p:cNvPr id="24" name="AutoShape 18"/>
            <p:cNvSpPr/>
            <p:nvPr/>
          </p:nvSpPr>
          <p:spPr bwMode="auto">
            <a:xfrm>
              <a:off x="7209714" y="556969"/>
              <a:ext cx="201134" cy="200330"/>
            </a:xfrm>
            <a:custGeom>
              <a:avLst/>
              <a:gdLst>
                <a:gd name="T0" fmla="*/ 198438 w 21600"/>
                <a:gd name="T1" fmla="*/ 197644 h 21600"/>
                <a:gd name="T2" fmla="*/ 198438 w 21600"/>
                <a:gd name="T3" fmla="*/ 197644 h 21600"/>
                <a:gd name="T4" fmla="*/ 198438 w 21600"/>
                <a:gd name="T5" fmla="*/ 197644 h 21600"/>
                <a:gd name="T6" fmla="*/ 198438 w 21600"/>
                <a:gd name="T7" fmla="*/ 197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grpFill/>
            <a:ln>
              <a:noFill/>
            </a:ln>
            <a:effectLst/>
          </p:spPr>
          <p:txBody>
            <a:bodyPr lIns="38100" tIns="38100" rIns="38100" bIns="38100" anchor="ctr"/>
            <a:lstStyle/>
            <a:p>
              <a:pPr>
                <a:defRPr/>
              </a:pPr>
              <a:endParaRPr lang="zh-CN" altLang="en-US"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grpSp>
      <p:grpSp>
        <p:nvGrpSpPr>
          <p:cNvPr id="25" name="组合 24"/>
          <p:cNvGrpSpPr/>
          <p:nvPr/>
        </p:nvGrpSpPr>
        <p:grpSpPr>
          <a:xfrm>
            <a:off x="8336497" y="6116574"/>
            <a:ext cx="386867" cy="386867"/>
            <a:chOff x="7821564" y="415834"/>
            <a:chExt cx="482600" cy="482600"/>
          </a:xfrm>
          <a:solidFill>
            <a:schemeClr val="bg1"/>
          </a:solidFill>
          <a:effectLst/>
        </p:grpSpPr>
        <p:sp>
          <p:nvSpPr>
            <p:cNvPr id="26" name="AutoShape 8" descr="tile_paper_medgray.jpeg"/>
            <p:cNvSpPr/>
            <p:nvPr/>
          </p:nvSpPr>
          <p:spPr bwMode="auto">
            <a:xfrm>
              <a:off x="7821564" y="415834"/>
              <a:ext cx="482600" cy="482600"/>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1B2F4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lt1"/>
                </a:solidFill>
                <a:latin typeface="Mongolian Baiti" panose="03000500000000000000" charset="0"/>
                <a:ea typeface="Mongolian Baiti" panose="03000500000000000000" charset="0"/>
                <a:sym typeface="+mn-lt"/>
              </a:endParaRPr>
            </a:p>
          </p:txBody>
        </p:sp>
        <p:sp>
          <p:nvSpPr>
            <p:cNvPr id="27" name="AutoShape 20"/>
            <p:cNvSpPr/>
            <p:nvPr/>
          </p:nvSpPr>
          <p:spPr bwMode="auto">
            <a:xfrm>
              <a:off x="7962297" y="556969"/>
              <a:ext cx="201134" cy="200330"/>
            </a:xfrm>
            <a:custGeom>
              <a:avLst/>
              <a:gdLst>
                <a:gd name="T0" fmla="*/ 198438 w 21600"/>
                <a:gd name="T1" fmla="*/ 197644 h 21600"/>
                <a:gd name="T2" fmla="*/ 198438 w 21600"/>
                <a:gd name="T3" fmla="*/ 197644 h 21600"/>
                <a:gd name="T4" fmla="*/ 198438 w 21600"/>
                <a:gd name="T5" fmla="*/ 197644 h 21600"/>
                <a:gd name="T6" fmla="*/ 198438 w 21600"/>
                <a:gd name="T7" fmla="*/ 197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pFill/>
            <a:ln>
              <a:noFill/>
            </a:ln>
            <a:effectLst/>
          </p:spPr>
          <p:txBody>
            <a:bodyPr lIns="38100" tIns="38100" rIns="38100" bIns="38100" anchor="ctr"/>
            <a:lstStyle/>
            <a:p>
              <a:pPr>
                <a:defRPr/>
              </a:pPr>
              <a:endParaRPr lang="zh-CN" altLang="en-US" dirty="0">
                <a:solidFill>
                  <a:srgbClr val="0070C0"/>
                </a:solidFill>
                <a:latin typeface="Mongolian Baiti" panose="03000500000000000000" charset="0"/>
                <a:ea typeface="Mongolian Baiti" panose="03000500000000000000" charset="0"/>
                <a:cs typeface="Mongolian Baiti" panose="03000500000000000000" charset="0"/>
                <a:sym typeface="+mn-lt"/>
              </a:endParaRPr>
            </a:p>
          </p:txBody>
        </p:sp>
      </p:grpSp>
      <p:sp>
        <p:nvSpPr>
          <p:cNvPr id="28" name="矩形 27"/>
          <p:cNvSpPr/>
          <p:nvPr/>
        </p:nvSpPr>
        <p:spPr>
          <a:xfrm>
            <a:off x="549243" y="1756093"/>
            <a:ext cx="5290242" cy="4760278"/>
          </a:xfrm>
          <a:prstGeom prst="rect">
            <a:avLst/>
          </a:prstGeom>
        </p:spPr>
        <p:txBody>
          <a:bodyPr wrap="square">
            <a:spAutoFit/>
          </a:bodyPr>
          <a:lstStyle/>
          <a:p>
            <a:pPr>
              <a:lnSpc>
                <a:spcPts val="2800"/>
              </a:lnSpc>
            </a:pPr>
            <a:r>
              <a:rPr lang="zh-CN" altLang="en-US" sz="2400" dirty="0" smtClean="0"/>
              <a:t>         全球国际贸易主体，通常只有二种：即制造企业和贸易公司，贸易与服务是混在一起的。随着互联网的发展，使得专做综合流通服务的新业态出现，它不赚取贸易差价，而是做为一个独立的服务主体参与国际贸易，这就是外贸综合服务平台。</a:t>
            </a:r>
            <a:br>
              <a:rPr lang="zh-CN" altLang="en-US" sz="2400" dirty="0" smtClean="0"/>
            </a:br>
            <a:r>
              <a:rPr lang="zh-CN" altLang="en-US" sz="2400" dirty="0" smtClean="0"/>
              <a:t>         外贸综合服务企业将进出口业务中的各个环节的服务，整合到一个统一的平台，然后由平台企业投放给中小外贸企业，其主要服务项目包括融资、通关、退税以及物流、保险等</a:t>
            </a:r>
            <a:r>
              <a:rPr lang="zh-CN" altLang="en-US" sz="2000" dirty="0" smtClean="0"/>
              <a:t>。</a:t>
            </a:r>
            <a:br>
              <a:rPr lang="zh-CN" altLang="en-US" sz="2000" dirty="0" smtClean="0"/>
            </a:br>
            <a:r>
              <a:rPr lang="zh-CN" altLang="en-US" sz="2000" dirty="0" smtClean="0"/>
              <a:t>　</a:t>
            </a:r>
            <a:endParaRPr lang="zh-CN" altLang="en-US" sz="2000" dirty="0" smtClean="0">
              <a:latin typeface="+mn-ea"/>
              <a:sym typeface="Arial Black" panose="020B0A040201020202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style.rotation</p:attrName>
                                        </p:attrNameLst>
                                      </p:cBhvr>
                                      <p:tavLst>
                                        <p:tav tm="0">
                                          <p:val>
                                            <p:fltVal val="360"/>
                                          </p:val>
                                        </p:tav>
                                        <p:tav tm="100000">
                                          <p:val>
                                            <p:fltVal val="0"/>
                                          </p:val>
                                        </p:tav>
                                      </p:tavLst>
                                    </p:anim>
                                    <p:animEffect transition="in" filter="fade">
                                      <p:cBhvr>
                                        <p:cTn id="28" dur="500"/>
                                        <p:tgtEl>
                                          <p:spTgt spid="6"/>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style.rotation</p:attrName>
                                        </p:attrNameLst>
                                      </p:cBhvr>
                                      <p:tavLst>
                                        <p:tav tm="0">
                                          <p:val>
                                            <p:fltVal val="360"/>
                                          </p:val>
                                        </p:tav>
                                        <p:tav tm="100000">
                                          <p:val>
                                            <p:fltVal val="0"/>
                                          </p:val>
                                        </p:tav>
                                      </p:tavLst>
                                    </p:anim>
                                    <p:animEffect transition="in" filter="fade">
                                      <p:cBhvr>
                                        <p:cTn id="34" dur="500"/>
                                        <p:tgtEl>
                                          <p:spTgt spid="7"/>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par>
                          <p:cTn id="41" fill="hold">
                            <p:stCondLst>
                              <p:cond delay="1000"/>
                            </p:stCondLst>
                            <p:childTnLst>
                              <p:par>
                                <p:cTn id="42" presetID="53" presetClass="entr" presetSubtype="16" fill="hold" grpId="0" nodeType="afterEffect">
                                  <p:stCondLst>
                                    <p:cond delay="0"/>
                                  </p:stCondLst>
                                  <p:iterate type="lt">
                                    <p:tmPct val="0"/>
                                  </p:iterate>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1500"/>
                            </p:stCondLst>
                            <p:childTnLst>
                              <p:par>
                                <p:cTn id="48" presetID="26" presetClass="emph" presetSubtype="0" fill="hold" grpId="1" nodeType="afterEffect">
                                  <p:stCondLst>
                                    <p:cond delay="0"/>
                                  </p:stCondLst>
                                  <p:iterate type="lt">
                                    <p:tmPct val="0"/>
                                  </p:iterate>
                                  <p:childTnLst>
                                    <p:animEffect transition="out" filter="fade">
                                      <p:cBhvr>
                                        <p:cTn id="49" dur="500" tmFilter="0, 0; .2, .5; .8, .5; 1, 0"/>
                                        <p:tgtEl>
                                          <p:spTgt spid="14"/>
                                        </p:tgtEl>
                                      </p:cBhvr>
                                    </p:animEffect>
                                    <p:animScale>
                                      <p:cBhvr>
                                        <p:cTn id="50" dur="250" autoRev="1" fill="hold"/>
                                        <p:tgtEl>
                                          <p:spTgt spid="14"/>
                                        </p:tgtEl>
                                      </p:cBhvr>
                                      <p:by x="105000" y="105000"/>
                                    </p:animScale>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800" fill="hold"/>
                                        <p:tgtEl>
                                          <p:spTgt spid="19"/>
                                        </p:tgtEl>
                                        <p:attrNameLst>
                                          <p:attrName>ppt_w</p:attrName>
                                        </p:attrNameLst>
                                      </p:cBhvr>
                                      <p:tavLst>
                                        <p:tav tm="0">
                                          <p:val>
                                            <p:fltVal val="0"/>
                                          </p:val>
                                        </p:tav>
                                        <p:tav tm="100000">
                                          <p:val>
                                            <p:strVal val="#ppt_w"/>
                                          </p:val>
                                        </p:tav>
                                      </p:tavLst>
                                    </p:anim>
                                    <p:anim calcmode="lin" valueType="num">
                                      <p:cBhvr>
                                        <p:cTn id="55" dur="800" fill="hold"/>
                                        <p:tgtEl>
                                          <p:spTgt spid="19"/>
                                        </p:tgtEl>
                                        <p:attrNameLst>
                                          <p:attrName>ppt_h</p:attrName>
                                        </p:attrNameLst>
                                      </p:cBhvr>
                                      <p:tavLst>
                                        <p:tav tm="0">
                                          <p:val>
                                            <p:fltVal val="0"/>
                                          </p:val>
                                        </p:tav>
                                        <p:tav tm="100000">
                                          <p:val>
                                            <p:strVal val="#ppt_h"/>
                                          </p:val>
                                        </p:tav>
                                      </p:tavLst>
                                    </p:anim>
                                    <p:animEffect transition="in" filter="fade">
                                      <p:cBhvr>
                                        <p:cTn id="56" dur="800"/>
                                        <p:tgtEl>
                                          <p:spTgt spid="19"/>
                                        </p:tgtEl>
                                      </p:cBhvr>
                                    </p:animEffect>
                                  </p:childTnLst>
                                </p:cTn>
                              </p:par>
                              <p:par>
                                <p:cTn id="57" presetID="53" presetClass="entr" presetSubtype="16" fill="hold" nodeType="withEffect">
                                  <p:stCondLst>
                                    <p:cond delay="200"/>
                                  </p:stCondLst>
                                  <p:childTnLst>
                                    <p:set>
                                      <p:cBhvr>
                                        <p:cTn id="58" dur="1" fill="hold">
                                          <p:stCondLst>
                                            <p:cond delay="0"/>
                                          </p:stCondLst>
                                        </p:cTn>
                                        <p:tgtEl>
                                          <p:spTgt spid="22"/>
                                        </p:tgtEl>
                                        <p:attrNameLst>
                                          <p:attrName>style.visibility</p:attrName>
                                        </p:attrNameLst>
                                      </p:cBhvr>
                                      <p:to>
                                        <p:strVal val="visible"/>
                                      </p:to>
                                    </p:set>
                                    <p:anim calcmode="lin" valueType="num">
                                      <p:cBhvr>
                                        <p:cTn id="59" dur="800" fill="hold"/>
                                        <p:tgtEl>
                                          <p:spTgt spid="22"/>
                                        </p:tgtEl>
                                        <p:attrNameLst>
                                          <p:attrName>ppt_w</p:attrName>
                                        </p:attrNameLst>
                                      </p:cBhvr>
                                      <p:tavLst>
                                        <p:tav tm="0">
                                          <p:val>
                                            <p:fltVal val="0"/>
                                          </p:val>
                                        </p:tav>
                                        <p:tav tm="100000">
                                          <p:val>
                                            <p:strVal val="#ppt_w"/>
                                          </p:val>
                                        </p:tav>
                                      </p:tavLst>
                                    </p:anim>
                                    <p:anim calcmode="lin" valueType="num">
                                      <p:cBhvr>
                                        <p:cTn id="60" dur="800" fill="hold"/>
                                        <p:tgtEl>
                                          <p:spTgt spid="22"/>
                                        </p:tgtEl>
                                        <p:attrNameLst>
                                          <p:attrName>ppt_h</p:attrName>
                                        </p:attrNameLst>
                                      </p:cBhvr>
                                      <p:tavLst>
                                        <p:tav tm="0">
                                          <p:val>
                                            <p:fltVal val="0"/>
                                          </p:val>
                                        </p:tav>
                                        <p:tav tm="100000">
                                          <p:val>
                                            <p:strVal val="#ppt_h"/>
                                          </p:val>
                                        </p:tav>
                                      </p:tavLst>
                                    </p:anim>
                                    <p:animEffect transition="in" filter="fade">
                                      <p:cBhvr>
                                        <p:cTn id="61" dur="800"/>
                                        <p:tgtEl>
                                          <p:spTgt spid="22"/>
                                        </p:tgtEl>
                                      </p:cBhvr>
                                    </p:animEffect>
                                  </p:childTnLst>
                                </p:cTn>
                              </p:par>
                              <p:par>
                                <p:cTn id="62" presetID="53" presetClass="entr" presetSubtype="16" fill="hold" nodeType="withEffect">
                                  <p:stCondLst>
                                    <p:cond delay="400"/>
                                  </p:stCondLst>
                                  <p:childTnLst>
                                    <p:set>
                                      <p:cBhvr>
                                        <p:cTn id="63" dur="1" fill="hold">
                                          <p:stCondLst>
                                            <p:cond delay="0"/>
                                          </p:stCondLst>
                                        </p:cTn>
                                        <p:tgtEl>
                                          <p:spTgt spid="25"/>
                                        </p:tgtEl>
                                        <p:attrNameLst>
                                          <p:attrName>style.visibility</p:attrName>
                                        </p:attrNameLst>
                                      </p:cBhvr>
                                      <p:to>
                                        <p:strVal val="visible"/>
                                      </p:to>
                                    </p:set>
                                    <p:anim calcmode="lin" valueType="num">
                                      <p:cBhvr>
                                        <p:cTn id="64" dur="800" fill="hold"/>
                                        <p:tgtEl>
                                          <p:spTgt spid="25"/>
                                        </p:tgtEl>
                                        <p:attrNameLst>
                                          <p:attrName>ppt_w</p:attrName>
                                        </p:attrNameLst>
                                      </p:cBhvr>
                                      <p:tavLst>
                                        <p:tav tm="0">
                                          <p:val>
                                            <p:fltVal val="0"/>
                                          </p:val>
                                        </p:tav>
                                        <p:tav tm="100000">
                                          <p:val>
                                            <p:strVal val="#ppt_w"/>
                                          </p:val>
                                        </p:tav>
                                      </p:tavLst>
                                    </p:anim>
                                    <p:anim calcmode="lin" valueType="num">
                                      <p:cBhvr>
                                        <p:cTn id="65" dur="800" fill="hold"/>
                                        <p:tgtEl>
                                          <p:spTgt spid="25"/>
                                        </p:tgtEl>
                                        <p:attrNameLst>
                                          <p:attrName>ppt_h</p:attrName>
                                        </p:attrNameLst>
                                      </p:cBhvr>
                                      <p:tavLst>
                                        <p:tav tm="0">
                                          <p:val>
                                            <p:fltVal val="0"/>
                                          </p:val>
                                        </p:tav>
                                        <p:tav tm="100000">
                                          <p:val>
                                            <p:strVal val="#ppt_h"/>
                                          </p:val>
                                        </p:tav>
                                      </p:tavLst>
                                    </p:anim>
                                    <p:animEffect transition="in" filter="fade">
                                      <p:cBhvr>
                                        <p:cTn id="66" dur="800"/>
                                        <p:tgtEl>
                                          <p:spTgt spid="25"/>
                                        </p:tgtEl>
                                      </p:cBhvr>
                                    </p:animEffect>
                                  </p:childTnLst>
                                </p:cTn>
                              </p:par>
                              <p:par>
                                <p:cTn id="67" presetID="53" presetClass="entr" presetSubtype="16" fill="hold" nodeType="withEffect">
                                  <p:stCondLst>
                                    <p:cond delay="600"/>
                                  </p:stCondLst>
                                  <p:childTnLst>
                                    <p:set>
                                      <p:cBhvr>
                                        <p:cTn id="68" dur="1" fill="hold">
                                          <p:stCondLst>
                                            <p:cond delay="0"/>
                                          </p:stCondLst>
                                        </p:cTn>
                                        <p:tgtEl>
                                          <p:spTgt spid="16"/>
                                        </p:tgtEl>
                                        <p:attrNameLst>
                                          <p:attrName>style.visibility</p:attrName>
                                        </p:attrNameLst>
                                      </p:cBhvr>
                                      <p:to>
                                        <p:strVal val="visible"/>
                                      </p:to>
                                    </p:set>
                                    <p:anim calcmode="lin" valueType="num">
                                      <p:cBhvr>
                                        <p:cTn id="69" dur="800" fill="hold"/>
                                        <p:tgtEl>
                                          <p:spTgt spid="16"/>
                                        </p:tgtEl>
                                        <p:attrNameLst>
                                          <p:attrName>ppt_w</p:attrName>
                                        </p:attrNameLst>
                                      </p:cBhvr>
                                      <p:tavLst>
                                        <p:tav tm="0">
                                          <p:val>
                                            <p:fltVal val="0"/>
                                          </p:val>
                                        </p:tav>
                                        <p:tav tm="100000">
                                          <p:val>
                                            <p:strVal val="#ppt_w"/>
                                          </p:val>
                                        </p:tav>
                                      </p:tavLst>
                                    </p:anim>
                                    <p:anim calcmode="lin" valueType="num">
                                      <p:cBhvr>
                                        <p:cTn id="70" dur="800" fill="hold"/>
                                        <p:tgtEl>
                                          <p:spTgt spid="16"/>
                                        </p:tgtEl>
                                        <p:attrNameLst>
                                          <p:attrName>ppt_h</p:attrName>
                                        </p:attrNameLst>
                                      </p:cBhvr>
                                      <p:tavLst>
                                        <p:tav tm="0">
                                          <p:val>
                                            <p:fltVal val="0"/>
                                          </p:val>
                                        </p:tav>
                                        <p:tav tm="100000">
                                          <p:val>
                                            <p:strVal val="#ppt_h"/>
                                          </p:val>
                                        </p:tav>
                                      </p:tavLst>
                                    </p:anim>
                                    <p:animEffect transition="in" filter="fade">
                                      <p:cBhvr>
                                        <p:cTn id="71" dur="8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1" grpId="0"/>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箭头: V 形 21"/>
          <p:cNvSpPr/>
          <p:nvPr/>
        </p:nvSpPr>
        <p:spPr>
          <a:xfrm>
            <a:off x="464457" y="362856"/>
            <a:ext cx="361606" cy="377372"/>
          </a:xfrm>
          <a:prstGeom prst="chevron">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latin typeface="Mongolian Baiti" panose="03000500000000000000" charset="0"/>
              <a:ea typeface="Mongolian Baiti" panose="03000500000000000000" charset="0"/>
            </a:endParaRPr>
          </a:p>
        </p:txBody>
      </p:sp>
      <p:sp>
        <p:nvSpPr>
          <p:cNvPr id="4" name="箭头: V 形 22"/>
          <p:cNvSpPr/>
          <p:nvPr/>
        </p:nvSpPr>
        <p:spPr>
          <a:xfrm>
            <a:off x="745335" y="362856"/>
            <a:ext cx="361606" cy="377372"/>
          </a:xfrm>
          <a:prstGeom prst="chevron">
            <a:avLst/>
          </a:prstGeom>
          <a:solidFill>
            <a:srgbClr val="1B2F47"/>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latin typeface="Mongolian Baiti" panose="03000500000000000000" charset="0"/>
              <a:ea typeface="Mongolian Baiti" panose="03000500000000000000" charset="0"/>
            </a:endParaRPr>
          </a:p>
        </p:txBody>
      </p:sp>
      <p:cxnSp>
        <p:nvCxnSpPr>
          <p:cNvPr id="5" name="直接连接符 4"/>
          <p:cNvCxnSpPr>
            <a:stCxn id="10" idx="3"/>
          </p:cNvCxnSpPr>
          <p:nvPr/>
        </p:nvCxnSpPr>
        <p:spPr>
          <a:xfrm>
            <a:off x="3986075" y="562131"/>
            <a:ext cx="7069640" cy="39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1239724" y="468469"/>
            <a:ext cx="324304" cy="187323"/>
            <a:chOff x="9419771" y="-562044"/>
            <a:chExt cx="551543" cy="187323"/>
          </a:xfrm>
        </p:grpSpPr>
        <p:cxnSp>
          <p:nvCxnSpPr>
            <p:cNvPr id="7" name="直接连接符 6"/>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10" name="文本框 8"/>
          <p:cNvSpPr txBox="1"/>
          <p:nvPr/>
        </p:nvSpPr>
        <p:spPr>
          <a:xfrm>
            <a:off x="1189717" y="300521"/>
            <a:ext cx="2796358" cy="523220"/>
          </a:xfrm>
          <a:prstGeom prst="rect">
            <a:avLst/>
          </a:prstGeom>
          <a:noFill/>
        </p:spPr>
        <p:txBody>
          <a:bodyPr wrap="square" rtlCol="0">
            <a:spAutoFit/>
            <a:scene3d>
              <a:camera prst="orthographicFront"/>
              <a:lightRig rig="threePt" dir="t"/>
            </a:scene3d>
            <a:sp3d contourW="12700"/>
          </a:bodyPr>
          <a:lstStyle/>
          <a:p>
            <a:r>
              <a:rPr lang="zh-CN" altLang="en-US" sz="2800" dirty="0" smtClean="0">
                <a:solidFill>
                  <a:srgbClr val="9B1E23"/>
                </a:solidFill>
                <a:latin typeface="Mongolian Baiti" panose="03000500000000000000" charset="0"/>
                <a:ea typeface="Mongolian Baiti" panose="03000500000000000000" charset="0"/>
              </a:rPr>
              <a:t>一、</a:t>
            </a:r>
            <a:r>
              <a:rPr lang="zh-CN" altLang="en-US" sz="2800" dirty="0" smtClean="0">
                <a:solidFill>
                  <a:srgbClr val="9B1E23"/>
                </a:solidFill>
                <a:latin typeface="Mongolian Baiti" panose="03000500000000000000" charset="0"/>
                <a:ea typeface="Mongolian Baiti" panose="03000500000000000000" charset="0"/>
                <a:cs typeface="Mongolian Baiti" panose="03000500000000000000" charset="0"/>
              </a:rPr>
              <a:t>外综服介绍</a:t>
            </a:r>
            <a:endParaRPr lang="zh-CN" altLang="en-US" sz="2800" dirty="0" smtClean="0">
              <a:solidFill>
                <a:srgbClr val="9B1E23"/>
              </a:solidFill>
              <a:latin typeface="Mongolian Baiti" panose="03000500000000000000" charset="0"/>
              <a:ea typeface="Mongolian Baiti" panose="03000500000000000000" charset="0"/>
            </a:endParaRPr>
          </a:p>
        </p:txBody>
      </p:sp>
      <p:sp>
        <p:nvSpPr>
          <p:cNvPr id="15" name="矩形 14"/>
          <p:cNvSpPr/>
          <p:nvPr/>
        </p:nvSpPr>
        <p:spPr>
          <a:xfrm>
            <a:off x="1225119" y="1100831"/>
            <a:ext cx="9410330" cy="4275722"/>
          </a:xfrm>
          <a:prstGeom prst="rect">
            <a:avLst/>
          </a:prstGeom>
        </p:spPr>
        <p:txBody>
          <a:bodyPr wrap="square">
            <a:spAutoFit/>
          </a:bodyPr>
          <a:lstStyle/>
          <a:p>
            <a:pPr>
              <a:lnSpc>
                <a:spcPts val="3000"/>
              </a:lnSpc>
            </a:pPr>
            <a:r>
              <a:rPr lang="zh-CN" altLang="en-US" sz="2000" dirty="0" smtClean="0">
                <a:latin typeface="+mn-ea"/>
              </a:rPr>
              <a:t>    </a:t>
            </a:r>
            <a:r>
              <a:rPr lang="zh-CN" altLang="en-US" sz="2200" dirty="0" smtClean="0">
                <a:latin typeface="+mn-ea"/>
              </a:rPr>
              <a:t>从本质上讲，外贸综合服务企业就是“可以退税的代理企业”，主要体现在“综合”与“服务”二词上：</a:t>
            </a:r>
            <a:br>
              <a:rPr lang="zh-CN" altLang="en-US" sz="2200" dirty="0" smtClean="0">
                <a:latin typeface="+mn-ea"/>
              </a:rPr>
            </a:br>
            <a:r>
              <a:rPr lang="zh-CN" altLang="en-US" sz="2200" dirty="0" smtClean="0">
                <a:latin typeface="+mn-ea"/>
              </a:rPr>
              <a:t>　　一、“综合”意味着比传统外贸代理企业更全面，能代办退税。如果不能退税，则其就是单纯的代理企业，而不能称之为“外贸综合服务。同时，相比较传统外贸代理企业，外贸综合服务平台可有效降低中小制造企业出口成本，减少中小制造企业聘请专业外贸人员费用，且打破以进出口商品货值比例收取代理服务费的传统，无论货值多少固定收取服务费。</a:t>
            </a:r>
            <a:br>
              <a:rPr lang="zh-CN" altLang="en-US" sz="2200" dirty="0" smtClean="0">
                <a:latin typeface="+mn-ea"/>
              </a:rPr>
            </a:br>
            <a:r>
              <a:rPr lang="zh-CN" altLang="en-US" sz="2200" dirty="0" smtClean="0">
                <a:latin typeface="+mn-ea"/>
              </a:rPr>
              <a:t>　　二、“服务”意味着非自营，即服务企业不牵涉到实际的交易之中，只提供全方位的服务。消除了企业关于外贸重要信息（如出口价格、客户信息等）泄露的问题，同时，</a:t>
            </a:r>
            <a:r>
              <a:rPr lang="zh-CN" altLang="en-US" sz="2200" dirty="0" smtClean="0"/>
              <a:t>采用系统化、标准化、数字化手段，“积沙成塔”通过集约流通服务资源和规模获益，使企业获得更加</a:t>
            </a:r>
            <a:endParaRPr lang="zh-CN" altLang="en-US" sz="2200" dirty="0" smtClean="0">
              <a:latin typeface="+mn-ea"/>
              <a:sym typeface="Arial Black" panose="020B0A040201020202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22" presetClass="entr" presetSubtype="2"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V 形 21"/>
          <p:cNvSpPr/>
          <p:nvPr/>
        </p:nvSpPr>
        <p:spPr>
          <a:xfrm>
            <a:off x="464457" y="362856"/>
            <a:ext cx="361606" cy="377372"/>
          </a:xfrm>
          <a:prstGeom prst="chevron">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latin typeface="Mongolian Baiti" panose="03000500000000000000" charset="0"/>
              <a:ea typeface="Mongolian Baiti" panose="03000500000000000000" charset="0"/>
            </a:endParaRPr>
          </a:p>
        </p:txBody>
      </p:sp>
      <p:sp>
        <p:nvSpPr>
          <p:cNvPr id="3" name="箭头: V 形 22"/>
          <p:cNvSpPr/>
          <p:nvPr/>
        </p:nvSpPr>
        <p:spPr>
          <a:xfrm>
            <a:off x="745335" y="362856"/>
            <a:ext cx="361606" cy="377372"/>
          </a:xfrm>
          <a:prstGeom prst="chevron">
            <a:avLst/>
          </a:prstGeom>
          <a:solidFill>
            <a:srgbClr val="1B2F47"/>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latin typeface="Mongolian Baiti" panose="03000500000000000000" charset="0"/>
              <a:ea typeface="Mongolian Baiti" panose="03000500000000000000" charset="0"/>
            </a:endParaRPr>
          </a:p>
        </p:txBody>
      </p:sp>
      <p:cxnSp>
        <p:nvCxnSpPr>
          <p:cNvPr id="4" name="直接连接符 3"/>
          <p:cNvCxnSpPr>
            <a:stCxn id="9" idx="3"/>
          </p:cNvCxnSpPr>
          <p:nvPr/>
        </p:nvCxnSpPr>
        <p:spPr>
          <a:xfrm>
            <a:off x="5850384" y="562131"/>
            <a:ext cx="5205331" cy="39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1239724" y="468469"/>
            <a:ext cx="324304" cy="187323"/>
            <a:chOff x="9419771" y="-562044"/>
            <a:chExt cx="551543" cy="187323"/>
          </a:xfrm>
        </p:grpSpPr>
        <p:cxnSp>
          <p:nvCxnSpPr>
            <p:cNvPr id="6" name="直接连接符 5"/>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189716" y="300521"/>
            <a:ext cx="4660668" cy="523220"/>
          </a:xfrm>
          <a:prstGeom prst="rect">
            <a:avLst/>
          </a:prstGeom>
          <a:noFill/>
        </p:spPr>
        <p:txBody>
          <a:bodyPr wrap="square" rtlCol="0">
            <a:spAutoFit/>
            <a:scene3d>
              <a:camera prst="orthographicFront"/>
              <a:lightRig rig="threePt" dir="t"/>
            </a:scene3d>
            <a:sp3d contourW="12700"/>
          </a:bodyPr>
          <a:lstStyle/>
          <a:p>
            <a:r>
              <a:rPr lang="zh-CN" altLang="en-US" sz="2800" dirty="0" smtClean="0">
                <a:solidFill>
                  <a:srgbClr val="9B1E23"/>
                </a:solidFill>
                <a:latin typeface="Mongolian Baiti" panose="03000500000000000000" charset="0"/>
                <a:ea typeface="Mongolian Baiti" panose="03000500000000000000" charset="0"/>
              </a:rPr>
              <a:t>一、</a:t>
            </a:r>
            <a:r>
              <a:rPr lang="zh-CN" altLang="en-US" sz="2800" dirty="0" smtClean="0">
                <a:solidFill>
                  <a:srgbClr val="9B1E23"/>
                </a:solidFill>
                <a:latin typeface="Mongolian Baiti" panose="03000500000000000000" charset="0"/>
                <a:ea typeface="Mongolian Baiti" panose="03000500000000000000" charset="0"/>
                <a:cs typeface="Mongolian Baiti" panose="03000500000000000000" charset="0"/>
              </a:rPr>
              <a:t>外综服介绍</a:t>
            </a:r>
            <a:r>
              <a:rPr lang="en-US" altLang="zh-CN" sz="2800" dirty="0" smtClean="0">
                <a:solidFill>
                  <a:srgbClr val="9B1E23"/>
                </a:solidFill>
                <a:latin typeface="Mongolian Baiti" panose="03000500000000000000" charset="0"/>
                <a:ea typeface="Mongolian Baiti" panose="03000500000000000000" charset="0"/>
              </a:rPr>
              <a:t>—</a:t>
            </a:r>
            <a:r>
              <a:rPr lang="zh-CN" altLang="en-US" sz="2800" dirty="0" smtClean="0">
                <a:solidFill>
                  <a:srgbClr val="9B1E23"/>
                </a:solidFill>
                <a:latin typeface="Mongolian Baiti" panose="03000500000000000000" charset="0"/>
                <a:ea typeface="Mongolian Baiti" panose="03000500000000000000" charset="0"/>
              </a:rPr>
              <a:t>支持政策</a:t>
            </a:r>
            <a:endParaRPr lang="zh-CN" altLang="en-US" sz="2800" dirty="0" smtClean="0">
              <a:solidFill>
                <a:srgbClr val="9B1E23"/>
              </a:solidFill>
              <a:latin typeface="Mongolian Baiti" panose="03000500000000000000" charset="0"/>
              <a:ea typeface="Mongolian Baiti" panose="03000500000000000000" charset="0"/>
            </a:endParaRPr>
          </a:p>
        </p:txBody>
      </p:sp>
      <p:grpSp>
        <p:nvGrpSpPr>
          <p:cNvPr id="10" name="组合 9"/>
          <p:cNvGrpSpPr/>
          <p:nvPr/>
        </p:nvGrpSpPr>
        <p:grpSpPr>
          <a:xfrm>
            <a:off x="540391" y="3595173"/>
            <a:ext cx="11110913" cy="806450"/>
            <a:chOff x="444098" y="3162300"/>
            <a:chExt cx="11110913" cy="806450"/>
          </a:xfrm>
        </p:grpSpPr>
        <p:sp>
          <p:nvSpPr>
            <p:cNvPr id="11" name="Freeform 5"/>
            <p:cNvSpPr/>
            <p:nvPr/>
          </p:nvSpPr>
          <p:spPr bwMode="auto">
            <a:xfrm>
              <a:off x="496486" y="3162300"/>
              <a:ext cx="1222375" cy="373063"/>
            </a:xfrm>
            <a:custGeom>
              <a:avLst/>
              <a:gdLst>
                <a:gd name="T0" fmla="*/ 2452 w 3360"/>
                <a:gd name="T1" fmla="*/ 0 h 1014"/>
                <a:gd name="T2" fmla="*/ 2226 w 3360"/>
                <a:gd name="T3" fmla="*/ 30 h 1014"/>
                <a:gd name="T4" fmla="*/ 2420 w 3360"/>
                <a:gd name="T5" fmla="*/ 496 h 1014"/>
                <a:gd name="T6" fmla="*/ 2050 w 3360"/>
                <a:gd name="T7" fmla="*/ 72 h 1014"/>
                <a:gd name="T8" fmla="*/ 1698 w 3360"/>
                <a:gd name="T9" fmla="*/ 180 h 1014"/>
                <a:gd name="T10" fmla="*/ 1889 w 3360"/>
                <a:gd name="T11" fmla="*/ 640 h 1014"/>
                <a:gd name="T12" fmla="*/ 1538 w 3360"/>
                <a:gd name="T13" fmla="*/ 237 h 1014"/>
                <a:gd name="T14" fmla="*/ 1114 w 3360"/>
                <a:gd name="T15" fmla="*/ 407 h 1014"/>
                <a:gd name="T16" fmla="*/ 1275 w 3360"/>
                <a:gd name="T17" fmla="*/ 793 h 1014"/>
                <a:gd name="T18" fmla="*/ 988 w 3360"/>
                <a:gd name="T19" fmla="*/ 463 h 1014"/>
                <a:gd name="T20" fmla="*/ 656 w 3360"/>
                <a:gd name="T21" fmla="*/ 624 h 1014"/>
                <a:gd name="T22" fmla="*/ 771 w 3360"/>
                <a:gd name="T23" fmla="*/ 897 h 1014"/>
                <a:gd name="T24" fmla="*/ 572 w 3360"/>
                <a:gd name="T25" fmla="*/ 669 h 1014"/>
                <a:gd name="T26" fmla="*/ 0 w 3360"/>
                <a:gd name="T27" fmla="*/ 1014 h 1014"/>
                <a:gd name="T28" fmla="*/ 3360 w 3360"/>
                <a:gd name="T29" fmla="*/ 1014 h 1014"/>
                <a:gd name="T30" fmla="*/ 2452 w 3360"/>
                <a:gd name="T31"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0"/>
                  </a:moveTo>
                  <a:cubicBezTo>
                    <a:pt x="2398" y="0"/>
                    <a:pt x="2321" y="10"/>
                    <a:pt x="2226" y="30"/>
                  </a:cubicBezTo>
                  <a:cubicBezTo>
                    <a:pt x="2319" y="261"/>
                    <a:pt x="2420" y="496"/>
                    <a:pt x="2420" y="496"/>
                  </a:cubicBezTo>
                  <a:lnTo>
                    <a:pt x="2050" y="72"/>
                  </a:lnTo>
                  <a:cubicBezTo>
                    <a:pt x="1945" y="101"/>
                    <a:pt x="1826" y="137"/>
                    <a:pt x="1698" y="180"/>
                  </a:cubicBezTo>
                  <a:cubicBezTo>
                    <a:pt x="1790" y="409"/>
                    <a:pt x="1889" y="640"/>
                    <a:pt x="1889" y="640"/>
                  </a:cubicBezTo>
                  <a:lnTo>
                    <a:pt x="1538" y="237"/>
                  </a:lnTo>
                  <a:cubicBezTo>
                    <a:pt x="1403" y="287"/>
                    <a:pt x="1260" y="344"/>
                    <a:pt x="1114" y="407"/>
                  </a:cubicBezTo>
                  <a:cubicBezTo>
                    <a:pt x="1196" y="610"/>
                    <a:pt x="1275" y="793"/>
                    <a:pt x="1275" y="793"/>
                  </a:cubicBezTo>
                  <a:lnTo>
                    <a:pt x="988" y="463"/>
                  </a:lnTo>
                  <a:cubicBezTo>
                    <a:pt x="878" y="514"/>
                    <a:pt x="767" y="567"/>
                    <a:pt x="656" y="624"/>
                  </a:cubicBezTo>
                  <a:cubicBezTo>
                    <a:pt x="719" y="777"/>
                    <a:pt x="771" y="897"/>
                    <a:pt x="771" y="897"/>
                  </a:cubicBezTo>
                  <a:lnTo>
                    <a:pt x="572" y="669"/>
                  </a:lnTo>
                  <a:cubicBezTo>
                    <a:pt x="375" y="774"/>
                    <a:pt x="181" y="889"/>
                    <a:pt x="0" y="1014"/>
                  </a:cubicBezTo>
                  <a:lnTo>
                    <a:pt x="3360" y="1014"/>
                  </a:lnTo>
                  <a:cubicBezTo>
                    <a:pt x="3360" y="1014"/>
                    <a:pt x="2786" y="0"/>
                    <a:pt x="2452" y="0"/>
                  </a:cubicBez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ongolian Baiti" panose="03000500000000000000" charset="0"/>
                <a:ea typeface="Mongolian Baiti" panose="03000500000000000000" charset="0"/>
              </a:endParaRPr>
            </a:p>
          </p:txBody>
        </p:sp>
        <p:sp>
          <p:nvSpPr>
            <p:cNvPr id="12" name="Freeform 6"/>
            <p:cNvSpPr/>
            <p:nvPr/>
          </p:nvSpPr>
          <p:spPr bwMode="auto">
            <a:xfrm>
              <a:off x="496486" y="3594100"/>
              <a:ext cx="1222375" cy="374650"/>
            </a:xfrm>
            <a:custGeom>
              <a:avLst/>
              <a:gdLst>
                <a:gd name="T0" fmla="*/ 2452 w 3360"/>
                <a:gd name="T1" fmla="*/ 1014 h 1014"/>
                <a:gd name="T2" fmla="*/ 2226 w 3360"/>
                <a:gd name="T3" fmla="*/ 983 h 1014"/>
                <a:gd name="T4" fmla="*/ 2420 w 3360"/>
                <a:gd name="T5" fmla="*/ 517 h 1014"/>
                <a:gd name="T6" fmla="*/ 2050 w 3360"/>
                <a:gd name="T7" fmla="*/ 941 h 1014"/>
                <a:gd name="T8" fmla="*/ 1698 w 3360"/>
                <a:gd name="T9" fmla="*/ 833 h 1014"/>
                <a:gd name="T10" fmla="*/ 1889 w 3360"/>
                <a:gd name="T11" fmla="*/ 373 h 1014"/>
                <a:gd name="T12" fmla="*/ 1538 w 3360"/>
                <a:gd name="T13" fmla="*/ 776 h 1014"/>
                <a:gd name="T14" fmla="*/ 1114 w 3360"/>
                <a:gd name="T15" fmla="*/ 606 h 1014"/>
                <a:gd name="T16" fmla="*/ 1275 w 3360"/>
                <a:gd name="T17" fmla="*/ 220 h 1014"/>
                <a:gd name="T18" fmla="*/ 988 w 3360"/>
                <a:gd name="T19" fmla="*/ 550 h 1014"/>
                <a:gd name="T20" fmla="*/ 656 w 3360"/>
                <a:gd name="T21" fmla="*/ 389 h 1014"/>
                <a:gd name="T22" fmla="*/ 771 w 3360"/>
                <a:gd name="T23" fmla="*/ 116 h 1014"/>
                <a:gd name="T24" fmla="*/ 572 w 3360"/>
                <a:gd name="T25" fmla="*/ 345 h 1014"/>
                <a:gd name="T26" fmla="*/ 0 w 3360"/>
                <a:gd name="T27" fmla="*/ 0 h 1014"/>
                <a:gd name="T28" fmla="*/ 3360 w 3360"/>
                <a:gd name="T29" fmla="*/ 0 h 1014"/>
                <a:gd name="T30" fmla="*/ 2452 w 3360"/>
                <a:gd name="T31" fmla="*/ 1014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1014"/>
                  </a:moveTo>
                  <a:cubicBezTo>
                    <a:pt x="2398" y="1014"/>
                    <a:pt x="2321" y="1003"/>
                    <a:pt x="2226" y="983"/>
                  </a:cubicBezTo>
                  <a:cubicBezTo>
                    <a:pt x="2319" y="752"/>
                    <a:pt x="2420" y="517"/>
                    <a:pt x="2420" y="517"/>
                  </a:cubicBezTo>
                  <a:lnTo>
                    <a:pt x="2050" y="941"/>
                  </a:lnTo>
                  <a:cubicBezTo>
                    <a:pt x="1945" y="913"/>
                    <a:pt x="1826" y="877"/>
                    <a:pt x="1698" y="833"/>
                  </a:cubicBezTo>
                  <a:cubicBezTo>
                    <a:pt x="1790" y="604"/>
                    <a:pt x="1889" y="373"/>
                    <a:pt x="1889" y="373"/>
                  </a:cubicBezTo>
                  <a:lnTo>
                    <a:pt x="1538" y="776"/>
                  </a:lnTo>
                  <a:cubicBezTo>
                    <a:pt x="1403" y="727"/>
                    <a:pt x="1260" y="670"/>
                    <a:pt x="1114" y="606"/>
                  </a:cubicBezTo>
                  <a:cubicBezTo>
                    <a:pt x="1196" y="404"/>
                    <a:pt x="1275" y="220"/>
                    <a:pt x="1275" y="220"/>
                  </a:cubicBezTo>
                  <a:lnTo>
                    <a:pt x="988" y="550"/>
                  </a:lnTo>
                  <a:cubicBezTo>
                    <a:pt x="878" y="500"/>
                    <a:pt x="767" y="446"/>
                    <a:pt x="656" y="389"/>
                  </a:cubicBezTo>
                  <a:cubicBezTo>
                    <a:pt x="719" y="236"/>
                    <a:pt x="771" y="116"/>
                    <a:pt x="771" y="116"/>
                  </a:cubicBezTo>
                  <a:lnTo>
                    <a:pt x="572" y="345"/>
                  </a:lnTo>
                  <a:cubicBezTo>
                    <a:pt x="375" y="240"/>
                    <a:pt x="181" y="124"/>
                    <a:pt x="0" y="0"/>
                  </a:cubicBezTo>
                  <a:lnTo>
                    <a:pt x="3360" y="0"/>
                  </a:lnTo>
                  <a:cubicBezTo>
                    <a:pt x="3360" y="0"/>
                    <a:pt x="2786" y="1014"/>
                    <a:pt x="2452" y="1014"/>
                  </a:cubicBez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ongolian Baiti" panose="03000500000000000000" charset="0"/>
                <a:ea typeface="Mongolian Baiti" panose="03000500000000000000" charset="0"/>
              </a:endParaRPr>
            </a:p>
          </p:txBody>
        </p:sp>
        <p:sp>
          <p:nvSpPr>
            <p:cNvPr id="13" name="Freeform 7"/>
            <p:cNvSpPr/>
            <p:nvPr/>
          </p:nvSpPr>
          <p:spPr bwMode="auto">
            <a:xfrm>
              <a:off x="444098" y="3535363"/>
              <a:ext cx="10968038" cy="58738"/>
            </a:xfrm>
            <a:custGeom>
              <a:avLst/>
              <a:gdLst>
                <a:gd name="T0" fmla="*/ 80 w 30160"/>
                <a:gd name="T1" fmla="*/ 160 h 160"/>
                <a:gd name="T2" fmla="*/ 0 w 30160"/>
                <a:gd name="T3" fmla="*/ 80 h 160"/>
                <a:gd name="T4" fmla="*/ 80 w 30160"/>
                <a:gd name="T5" fmla="*/ 0 h 160"/>
                <a:gd name="T6" fmla="*/ 30080 w 30160"/>
                <a:gd name="T7" fmla="*/ 0 h 160"/>
                <a:gd name="T8" fmla="*/ 30160 w 30160"/>
                <a:gd name="T9" fmla="*/ 80 h 160"/>
                <a:gd name="T10" fmla="*/ 30080 w 30160"/>
                <a:gd name="T11" fmla="*/ 160 h 160"/>
                <a:gd name="T12" fmla="*/ 80 w 30160"/>
                <a:gd name="T13" fmla="*/ 160 h 160"/>
              </a:gdLst>
              <a:ahLst/>
              <a:cxnLst>
                <a:cxn ang="0">
                  <a:pos x="T0" y="T1"/>
                </a:cxn>
                <a:cxn ang="0">
                  <a:pos x="T2" y="T3"/>
                </a:cxn>
                <a:cxn ang="0">
                  <a:pos x="T4" y="T5"/>
                </a:cxn>
                <a:cxn ang="0">
                  <a:pos x="T6" y="T7"/>
                </a:cxn>
                <a:cxn ang="0">
                  <a:pos x="T8" y="T9"/>
                </a:cxn>
                <a:cxn ang="0">
                  <a:pos x="T10" y="T11"/>
                </a:cxn>
                <a:cxn ang="0">
                  <a:pos x="T12" y="T13"/>
                </a:cxn>
              </a:cxnLst>
              <a:rect l="0" t="0" r="r" b="b"/>
              <a:pathLst>
                <a:path w="30160" h="160">
                  <a:moveTo>
                    <a:pt x="80" y="160"/>
                  </a:moveTo>
                  <a:cubicBezTo>
                    <a:pt x="36" y="160"/>
                    <a:pt x="0" y="124"/>
                    <a:pt x="0" y="80"/>
                  </a:cubicBezTo>
                  <a:cubicBezTo>
                    <a:pt x="0" y="36"/>
                    <a:pt x="36" y="0"/>
                    <a:pt x="80" y="0"/>
                  </a:cubicBezTo>
                  <a:lnTo>
                    <a:pt x="30080" y="0"/>
                  </a:lnTo>
                  <a:cubicBezTo>
                    <a:pt x="30124" y="0"/>
                    <a:pt x="30160" y="36"/>
                    <a:pt x="30160" y="80"/>
                  </a:cubicBezTo>
                  <a:cubicBezTo>
                    <a:pt x="30160" y="124"/>
                    <a:pt x="30124" y="160"/>
                    <a:pt x="30080" y="160"/>
                  </a:cubicBezTo>
                  <a:lnTo>
                    <a:pt x="80" y="160"/>
                  </a:ln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ongolian Baiti" panose="03000500000000000000" charset="0"/>
                <a:ea typeface="Mongolian Baiti" panose="03000500000000000000" charset="0"/>
              </a:endParaRPr>
            </a:p>
          </p:txBody>
        </p:sp>
        <p:sp>
          <p:nvSpPr>
            <p:cNvPr id="14" name="Freeform 8"/>
            <p:cNvSpPr/>
            <p:nvPr/>
          </p:nvSpPr>
          <p:spPr bwMode="auto">
            <a:xfrm>
              <a:off x="11270848" y="3438525"/>
              <a:ext cx="284163" cy="252413"/>
            </a:xfrm>
            <a:custGeom>
              <a:avLst/>
              <a:gdLst>
                <a:gd name="T0" fmla="*/ 784 w 784"/>
                <a:gd name="T1" fmla="*/ 343 h 686"/>
                <a:gd name="T2" fmla="*/ 0 w 784"/>
                <a:gd name="T3" fmla="*/ 686 h 686"/>
                <a:gd name="T4" fmla="*/ 248 w 784"/>
                <a:gd name="T5" fmla="*/ 343 h 686"/>
                <a:gd name="T6" fmla="*/ 0 w 784"/>
                <a:gd name="T7" fmla="*/ 0 h 686"/>
                <a:gd name="T8" fmla="*/ 784 w 784"/>
                <a:gd name="T9" fmla="*/ 343 h 686"/>
              </a:gdLst>
              <a:ahLst/>
              <a:cxnLst>
                <a:cxn ang="0">
                  <a:pos x="T0" y="T1"/>
                </a:cxn>
                <a:cxn ang="0">
                  <a:pos x="T2" y="T3"/>
                </a:cxn>
                <a:cxn ang="0">
                  <a:pos x="T4" y="T5"/>
                </a:cxn>
                <a:cxn ang="0">
                  <a:pos x="T6" y="T7"/>
                </a:cxn>
                <a:cxn ang="0">
                  <a:pos x="T8" y="T9"/>
                </a:cxn>
              </a:cxnLst>
              <a:rect l="0" t="0" r="r" b="b"/>
              <a:pathLst>
                <a:path w="784" h="686">
                  <a:moveTo>
                    <a:pt x="784" y="343"/>
                  </a:moveTo>
                  <a:lnTo>
                    <a:pt x="0" y="686"/>
                  </a:lnTo>
                  <a:lnTo>
                    <a:pt x="248" y="343"/>
                  </a:lnTo>
                  <a:lnTo>
                    <a:pt x="0" y="0"/>
                  </a:lnTo>
                  <a:lnTo>
                    <a:pt x="784" y="343"/>
                  </a:ln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ongolian Baiti" panose="03000500000000000000" charset="0"/>
                <a:ea typeface="Mongolian Baiti" panose="03000500000000000000" charset="0"/>
              </a:endParaRPr>
            </a:p>
          </p:txBody>
        </p:sp>
      </p:grpSp>
      <p:sp>
        <p:nvSpPr>
          <p:cNvPr id="15" name="椭圆 14"/>
          <p:cNvSpPr/>
          <p:nvPr/>
        </p:nvSpPr>
        <p:spPr>
          <a:xfrm>
            <a:off x="3308870" y="3825493"/>
            <a:ext cx="298185" cy="298185"/>
          </a:xfrm>
          <a:prstGeom prst="ellipse">
            <a:avLst/>
          </a:pr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golian Baiti" panose="03000500000000000000" charset="0"/>
              <a:ea typeface="Mongolian Baiti" panose="03000500000000000000" charset="0"/>
            </a:endParaRPr>
          </a:p>
        </p:txBody>
      </p:sp>
      <p:sp>
        <p:nvSpPr>
          <p:cNvPr id="16" name="椭圆 15"/>
          <p:cNvSpPr/>
          <p:nvPr/>
        </p:nvSpPr>
        <p:spPr>
          <a:xfrm>
            <a:off x="5406057" y="3819143"/>
            <a:ext cx="298185" cy="298185"/>
          </a:xfrm>
          <a:prstGeom prst="ellipse">
            <a:avLst/>
          </a:pr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golian Baiti" panose="03000500000000000000" charset="0"/>
              <a:ea typeface="Mongolian Baiti" panose="03000500000000000000" charset="0"/>
            </a:endParaRPr>
          </a:p>
        </p:txBody>
      </p:sp>
      <p:sp>
        <p:nvSpPr>
          <p:cNvPr id="17" name="椭圆 16"/>
          <p:cNvSpPr/>
          <p:nvPr/>
        </p:nvSpPr>
        <p:spPr>
          <a:xfrm>
            <a:off x="7501974" y="3819143"/>
            <a:ext cx="298185" cy="298185"/>
          </a:xfrm>
          <a:prstGeom prst="ellipse">
            <a:avLst/>
          </a:pr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golian Baiti" panose="03000500000000000000" charset="0"/>
              <a:ea typeface="Mongolian Baiti" panose="03000500000000000000" charset="0"/>
            </a:endParaRPr>
          </a:p>
        </p:txBody>
      </p:sp>
      <p:sp>
        <p:nvSpPr>
          <p:cNvPr id="18" name="椭圆 17"/>
          <p:cNvSpPr/>
          <p:nvPr/>
        </p:nvSpPr>
        <p:spPr>
          <a:xfrm>
            <a:off x="9597891" y="3819143"/>
            <a:ext cx="298185" cy="298185"/>
          </a:xfrm>
          <a:prstGeom prst="ellipse">
            <a:avLst/>
          </a:pr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golian Baiti" panose="03000500000000000000" charset="0"/>
              <a:ea typeface="Mongolian Baiti" panose="03000500000000000000" charset="0"/>
            </a:endParaRPr>
          </a:p>
        </p:txBody>
      </p:sp>
      <p:sp>
        <p:nvSpPr>
          <p:cNvPr id="19" name="Freeform 116"/>
          <p:cNvSpPr>
            <a:spLocks noChangeAspect="1"/>
          </p:cNvSpPr>
          <p:nvPr/>
        </p:nvSpPr>
        <p:spPr bwMode="auto">
          <a:xfrm>
            <a:off x="9358731" y="2269178"/>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golian Baiti" panose="03000500000000000000" charset="0"/>
              <a:ea typeface="Mongolian Baiti" panose="03000500000000000000" charset="0"/>
            </a:endParaRPr>
          </a:p>
        </p:txBody>
      </p:sp>
      <p:sp>
        <p:nvSpPr>
          <p:cNvPr id="20" name="Freeform 116"/>
          <p:cNvSpPr>
            <a:spLocks noChangeAspect="1"/>
          </p:cNvSpPr>
          <p:nvPr/>
        </p:nvSpPr>
        <p:spPr bwMode="auto">
          <a:xfrm>
            <a:off x="5166897" y="2269178"/>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golian Baiti" panose="03000500000000000000" charset="0"/>
              <a:ea typeface="Mongolian Baiti" panose="03000500000000000000" charset="0"/>
            </a:endParaRPr>
          </a:p>
        </p:txBody>
      </p:sp>
      <p:sp>
        <p:nvSpPr>
          <p:cNvPr id="21" name="Freeform 116"/>
          <p:cNvSpPr>
            <a:spLocks noChangeAspect="1"/>
          </p:cNvSpPr>
          <p:nvPr/>
        </p:nvSpPr>
        <p:spPr bwMode="auto">
          <a:xfrm flipV="1">
            <a:off x="3070980" y="4198114"/>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golian Baiti" panose="03000500000000000000" charset="0"/>
              <a:ea typeface="Mongolian Baiti" panose="03000500000000000000" charset="0"/>
            </a:endParaRPr>
          </a:p>
        </p:txBody>
      </p:sp>
      <p:sp>
        <p:nvSpPr>
          <p:cNvPr id="22" name="Freeform 116"/>
          <p:cNvSpPr>
            <a:spLocks noChangeAspect="1"/>
          </p:cNvSpPr>
          <p:nvPr/>
        </p:nvSpPr>
        <p:spPr bwMode="auto">
          <a:xfrm flipV="1">
            <a:off x="7262814" y="4198114"/>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rgbClr val="9B1E2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golian Baiti" panose="03000500000000000000" charset="0"/>
              <a:ea typeface="Mongolian Baiti" panose="03000500000000000000" charset="0"/>
            </a:endParaRPr>
          </a:p>
        </p:txBody>
      </p:sp>
      <p:sp>
        <p:nvSpPr>
          <p:cNvPr id="23" name="矩形 22"/>
          <p:cNvSpPr/>
          <p:nvPr/>
        </p:nvSpPr>
        <p:spPr>
          <a:xfrm>
            <a:off x="3080701" y="4962796"/>
            <a:ext cx="717929" cy="457200"/>
          </a:xfrm>
          <a:prstGeom prst="rect">
            <a:avLst/>
          </a:prstGeom>
        </p:spPr>
        <p:txBody>
          <a:bodyPr wrap="square">
            <a:spAutoFit/>
          </a:bodyPr>
          <a:lstStyle/>
          <a:p>
            <a:pPr algn="ctr"/>
            <a:r>
              <a:rPr lang="en-US" altLang="zh-CN" sz="2400" spc="-150" dirty="0" smtClean="0">
                <a:solidFill>
                  <a:schemeClr val="bg1"/>
                </a:solidFill>
                <a:latin typeface="Mongolian Baiti" panose="03000500000000000000" charset="0"/>
                <a:ea typeface="Mongolian Baiti" panose="03000500000000000000" charset="0"/>
              </a:rPr>
              <a:t>01</a:t>
            </a:r>
            <a:endParaRPr lang="zh-CN" altLang="en-US" sz="2400" spc="-150" dirty="0">
              <a:solidFill>
                <a:schemeClr val="bg1"/>
              </a:solidFill>
              <a:latin typeface="Mongolian Baiti" panose="03000500000000000000" charset="0"/>
              <a:ea typeface="Mongolian Baiti" panose="03000500000000000000" charset="0"/>
            </a:endParaRPr>
          </a:p>
        </p:txBody>
      </p:sp>
      <p:sp>
        <p:nvSpPr>
          <p:cNvPr id="24" name="矩形 23"/>
          <p:cNvSpPr/>
          <p:nvPr/>
        </p:nvSpPr>
        <p:spPr>
          <a:xfrm>
            <a:off x="7283681" y="4962796"/>
            <a:ext cx="717929" cy="457200"/>
          </a:xfrm>
          <a:prstGeom prst="rect">
            <a:avLst/>
          </a:prstGeom>
        </p:spPr>
        <p:txBody>
          <a:bodyPr wrap="square">
            <a:spAutoFit/>
          </a:bodyPr>
          <a:lstStyle/>
          <a:p>
            <a:pPr algn="ctr"/>
            <a:r>
              <a:rPr lang="en-US" altLang="zh-CN" sz="2400" spc="-150" dirty="0" smtClean="0">
                <a:solidFill>
                  <a:schemeClr val="bg1"/>
                </a:solidFill>
                <a:latin typeface="Mongolian Baiti" panose="03000500000000000000" charset="0"/>
                <a:ea typeface="Mongolian Baiti" panose="03000500000000000000" charset="0"/>
              </a:rPr>
              <a:t>03</a:t>
            </a:r>
            <a:endParaRPr lang="zh-CN" altLang="en-US" sz="2400" spc="-150" dirty="0">
              <a:solidFill>
                <a:schemeClr val="bg1"/>
              </a:solidFill>
              <a:latin typeface="Mongolian Baiti" panose="03000500000000000000" charset="0"/>
              <a:ea typeface="Mongolian Baiti" panose="03000500000000000000" charset="0"/>
            </a:endParaRPr>
          </a:p>
        </p:txBody>
      </p:sp>
      <p:sp>
        <p:nvSpPr>
          <p:cNvPr id="25" name="矩形 24"/>
          <p:cNvSpPr/>
          <p:nvPr/>
        </p:nvSpPr>
        <p:spPr>
          <a:xfrm>
            <a:off x="5167191" y="2499024"/>
            <a:ext cx="717929" cy="457200"/>
          </a:xfrm>
          <a:prstGeom prst="rect">
            <a:avLst/>
          </a:prstGeom>
        </p:spPr>
        <p:txBody>
          <a:bodyPr wrap="square">
            <a:spAutoFit/>
          </a:bodyPr>
          <a:lstStyle/>
          <a:p>
            <a:pPr algn="ctr"/>
            <a:r>
              <a:rPr lang="en-US" altLang="zh-CN" sz="2400" spc="-150" dirty="0" smtClean="0">
                <a:solidFill>
                  <a:schemeClr val="bg1"/>
                </a:solidFill>
                <a:latin typeface="Mongolian Baiti" panose="03000500000000000000" charset="0"/>
                <a:ea typeface="Mongolian Baiti" panose="03000500000000000000" charset="0"/>
              </a:rPr>
              <a:t>02</a:t>
            </a:r>
            <a:endParaRPr lang="zh-CN" altLang="en-US" sz="2400" spc="-150" dirty="0">
              <a:solidFill>
                <a:schemeClr val="bg1"/>
              </a:solidFill>
              <a:latin typeface="Mongolian Baiti" panose="03000500000000000000" charset="0"/>
              <a:ea typeface="Mongolian Baiti" panose="03000500000000000000" charset="0"/>
            </a:endParaRPr>
          </a:p>
        </p:txBody>
      </p:sp>
      <p:sp>
        <p:nvSpPr>
          <p:cNvPr id="26" name="矩形 25"/>
          <p:cNvSpPr/>
          <p:nvPr/>
        </p:nvSpPr>
        <p:spPr>
          <a:xfrm>
            <a:off x="9388018" y="2499024"/>
            <a:ext cx="717929" cy="457200"/>
          </a:xfrm>
          <a:prstGeom prst="rect">
            <a:avLst/>
          </a:prstGeom>
        </p:spPr>
        <p:txBody>
          <a:bodyPr wrap="square">
            <a:spAutoFit/>
          </a:bodyPr>
          <a:lstStyle/>
          <a:p>
            <a:pPr algn="ctr"/>
            <a:r>
              <a:rPr lang="en-US" altLang="zh-CN" sz="2400" spc="-150" dirty="0" smtClean="0">
                <a:solidFill>
                  <a:schemeClr val="bg1"/>
                </a:solidFill>
                <a:latin typeface="Mongolian Baiti" panose="03000500000000000000" charset="0"/>
                <a:ea typeface="Mongolian Baiti" panose="03000500000000000000" charset="0"/>
              </a:rPr>
              <a:t>04</a:t>
            </a:r>
            <a:endParaRPr lang="zh-CN" altLang="en-US" sz="2400" spc="-150" dirty="0">
              <a:solidFill>
                <a:schemeClr val="bg1"/>
              </a:solidFill>
              <a:latin typeface="Mongolian Baiti" panose="03000500000000000000" charset="0"/>
              <a:ea typeface="Mongolian Baiti" panose="03000500000000000000" charset="0"/>
            </a:endParaRPr>
          </a:p>
        </p:txBody>
      </p:sp>
      <p:sp>
        <p:nvSpPr>
          <p:cNvPr id="35" name="文本框 50"/>
          <p:cNvSpPr txBox="1"/>
          <p:nvPr/>
        </p:nvSpPr>
        <p:spPr bwMode="auto">
          <a:xfrm>
            <a:off x="2172142" y="2343618"/>
            <a:ext cx="2666186" cy="1200329"/>
          </a:xfrm>
          <a:prstGeom prst="rect">
            <a:avLst/>
          </a:prstGeom>
          <a:noFill/>
        </p:spPr>
        <p:txBody>
          <a:bodyPr wrap="square">
            <a:spAutoFit/>
          </a:bodyPr>
          <a:lstStyle>
            <a:lvl1pPr>
              <a:defRPr>
                <a:solidFill>
                  <a:schemeClr val="tx1"/>
                </a:solidFill>
                <a:latin typeface="Century Gothic" panose="020B0502020202020204" pitchFamily="34" charset="0"/>
                <a:ea typeface="幼圆" panose="02010509060101010101" pitchFamily="49" charset="-122"/>
              </a:defRPr>
            </a:lvl1pPr>
            <a:lvl2pPr marL="742950" indent="-285750">
              <a:defRPr>
                <a:solidFill>
                  <a:schemeClr val="tx1"/>
                </a:solidFill>
                <a:latin typeface="Century Gothic" panose="020B0502020202020204" pitchFamily="34" charset="0"/>
                <a:ea typeface="幼圆" panose="02010509060101010101" pitchFamily="49" charset="-122"/>
              </a:defRPr>
            </a:lvl2pPr>
            <a:lvl3pPr marL="1143000" indent="-228600">
              <a:defRPr>
                <a:solidFill>
                  <a:schemeClr val="tx1"/>
                </a:solidFill>
                <a:latin typeface="Century Gothic" panose="020B0502020202020204" pitchFamily="34" charset="0"/>
                <a:ea typeface="幼圆" panose="02010509060101010101" pitchFamily="49" charset="-122"/>
              </a:defRPr>
            </a:lvl3pPr>
            <a:lvl4pPr marL="1600200" indent="-228600">
              <a:defRPr>
                <a:solidFill>
                  <a:schemeClr val="tx1"/>
                </a:solidFill>
                <a:latin typeface="Century Gothic" panose="020B0502020202020204" pitchFamily="34" charset="0"/>
                <a:ea typeface="幼圆" panose="02010509060101010101" pitchFamily="49" charset="-122"/>
              </a:defRPr>
            </a:lvl4pPr>
            <a:lvl5pPr marL="2057400" indent="-228600">
              <a:defRPr>
                <a:solidFill>
                  <a:schemeClr val="tx1"/>
                </a:solidFill>
                <a:latin typeface="Century Gothic" panose="020B0502020202020204" pitchFamily="34" charset="0"/>
                <a:ea typeface="幼圆" panose="02010509060101010101" pitchFamily="49" charset="-122"/>
              </a:defRPr>
            </a:lvl5pPr>
            <a:lvl6pPr marL="25146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6pPr>
            <a:lvl7pPr marL="29718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7pPr>
            <a:lvl8pPr marL="34290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8pPr>
            <a:lvl9pPr marL="38862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9pPr>
          </a:lstStyle>
          <a:p>
            <a:pPr>
              <a:lnSpc>
                <a:spcPct val="150000"/>
              </a:lnSpc>
            </a:pPr>
            <a:r>
              <a:rPr lang="zh-CN" altLang="en-US" sz="1600" dirty="0">
                <a:latin typeface="Mongolian Baiti" panose="03000500000000000000" charset="0"/>
                <a:ea typeface="Mongolian Baiti" panose="03000500000000000000" charset="0"/>
              </a:rPr>
              <a:t>国务院常务会议促外贸“国六条”首次正式提出外贸综合服务企业这一概念</a:t>
            </a:r>
            <a:endParaRPr lang="zh-CN" altLang="en-US" sz="1600" dirty="0">
              <a:latin typeface="Mongolian Baiti" panose="03000500000000000000" charset="0"/>
              <a:ea typeface="Mongolian Baiti" panose="03000500000000000000" charset="0"/>
            </a:endParaRPr>
          </a:p>
        </p:txBody>
      </p:sp>
      <p:sp>
        <p:nvSpPr>
          <p:cNvPr id="36" name="文本框 52"/>
          <p:cNvSpPr txBox="1"/>
          <p:nvPr/>
        </p:nvSpPr>
        <p:spPr bwMode="auto">
          <a:xfrm>
            <a:off x="2457232" y="1903819"/>
            <a:ext cx="2088135" cy="400110"/>
          </a:xfrm>
          <a:prstGeom prst="rect">
            <a:avLst/>
          </a:prstGeom>
          <a:noFill/>
        </p:spPr>
        <p:txBody>
          <a:bodyPr wrap="square">
            <a:spAutoFit/>
          </a:bodyPr>
          <a:lstStyle>
            <a:lvl1pPr>
              <a:defRPr>
                <a:solidFill>
                  <a:schemeClr val="tx1"/>
                </a:solidFill>
                <a:latin typeface="Century Gothic" panose="020B0502020202020204" pitchFamily="34" charset="0"/>
                <a:ea typeface="幼圆" panose="02010509060101010101" pitchFamily="49" charset="-122"/>
              </a:defRPr>
            </a:lvl1pPr>
            <a:lvl2pPr marL="742950" indent="-285750">
              <a:defRPr>
                <a:solidFill>
                  <a:schemeClr val="tx1"/>
                </a:solidFill>
                <a:latin typeface="Century Gothic" panose="020B0502020202020204" pitchFamily="34" charset="0"/>
                <a:ea typeface="幼圆" panose="02010509060101010101" pitchFamily="49" charset="-122"/>
              </a:defRPr>
            </a:lvl2pPr>
            <a:lvl3pPr marL="1143000" indent="-228600">
              <a:defRPr>
                <a:solidFill>
                  <a:schemeClr val="tx1"/>
                </a:solidFill>
                <a:latin typeface="Century Gothic" panose="020B0502020202020204" pitchFamily="34" charset="0"/>
                <a:ea typeface="幼圆" panose="02010509060101010101" pitchFamily="49" charset="-122"/>
              </a:defRPr>
            </a:lvl3pPr>
            <a:lvl4pPr marL="1600200" indent="-228600">
              <a:defRPr>
                <a:solidFill>
                  <a:schemeClr val="tx1"/>
                </a:solidFill>
                <a:latin typeface="Century Gothic" panose="020B0502020202020204" pitchFamily="34" charset="0"/>
                <a:ea typeface="幼圆" panose="02010509060101010101" pitchFamily="49" charset="-122"/>
              </a:defRPr>
            </a:lvl4pPr>
            <a:lvl5pPr marL="2057400" indent="-228600">
              <a:defRPr>
                <a:solidFill>
                  <a:schemeClr val="tx1"/>
                </a:solidFill>
                <a:latin typeface="Century Gothic" panose="020B0502020202020204" pitchFamily="34" charset="0"/>
                <a:ea typeface="幼圆" panose="02010509060101010101" pitchFamily="49" charset="-122"/>
              </a:defRPr>
            </a:lvl5pPr>
            <a:lvl6pPr marL="25146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6pPr>
            <a:lvl7pPr marL="29718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7pPr>
            <a:lvl8pPr marL="34290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8pPr>
            <a:lvl9pPr marL="38862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9pPr>
          </a:lstStyle>
          <a:p>
            <a:r>
              <a:rPr lang="en-US" altLang="zh-CN" sz="2000" dirty="0">
                <a:solidFill>
                  <a:srgbClr val="9B1E23"/>
                </a:solidFill>
                <a:latin typeface="Mongolian Baiti" panose="03000500000000000000" charset="0"/>
                <a:ea typeface="Mongolian Baiti" panose="03000500000000000000" charset="0"/>
              </a:rPr>
              <a:t>2013</a:t>
            </a:r>
            <a:r>
              <a:rPr lang="zh-CN" altLang="en-US" sz="2000" dirty="0">
                <a:solidFill>
                  <a:srgbClr val="9B1E23"/>
                </a:solidFill>
                <a:latin typeface="Mongolian Baiti" panose="03000500000000000000" charset="0"/>
                <a:ea typeface="Mongolian Baiti" panose="03000500000000000000" charset="0"/>
              </a:rPr>
              <a:t>年</a:t>
            </a:r>
            <a:r>
              <a:rPr lang="en-US" altLang="zh-CN" sz="2000" dirty="0">
                <a:solidFill>
                  <a:srgbClr val="9B1E23"/>
                </a:solidFill>
                <a:latin typeface="Mongolian Baiti" panose="03000500000000000000" charset="0"/>
                <a:ea typeface="Mongolian Baiti" panose="03000500000000000000" charset="0"/>
              </a:rPr>
              <a:t>7</a:t>
            </a:r>
            <a:r>
              <a:rPr lang="zh-CN" altLang="en-US" sz="2000" dirty="0">
                <a:solidFill>
                  <a:srgbClr val="9B1E23"/>
                </a:solidFill>
                <a:latin typeface="Mongolian Baiti" panose="03000500000000000000" charset="0"/>
                <a:ea typeface="Mongolian Baiti" panose="03000500000000000000" charset="0"/>
              </a:rPr>
              <a:t>月</a:t>
            </a:r>
            <a:r>
              <a:rPr lang="en-US" altLang="zh-CN" sz="2000" dirty="0">
                <a:solidFill>
                  <a:srgbClr val="9B1E23"/>
                </a:solidFill>
                <a:latin typeface="Mongolian Baiti" panose="03000500000000000000" charset="0"/>
                <a:ea typeface="Mongolian Baiti" panose="03000500000000000000" charset="0"/>
              </a:rPr>
              <a:t>24</a:t>
            </a:r>
            <a:r>
              <a:rPr lang="zh-CN" altLang="en-US" sz="2000" dirty="0">
                <a:solidFill>
                  <a:srgbClr val="9B1E23"/>
                </a:solidFill>
                <a:latin typeface="Mongolian Baiti" panose="03000500000000000000" charset="0"/>
                <a:ea typeface="Mongolian Baiti" panose="03000500000000000000" charset="0"/>
              </a:rPr>
              <a:t>日</a:t>
            </a:r>
            <a:endParaRPr lang="zh-CN" altLang="en-US" sz="2000" dirty="0">
              <a:solidFill>
                <a:srgbClr val="9B1E23"/>
              </a:solidFill>
              <a:latin typeface="Mongolian Baiti" panose="03000500000000000000" charset="0"/>
              <a:ea typeface="Mongolian Baiti" panose="03000500000000000000" charset="0"/>
            </a:endParaRPr>
          </a:p>
        </p:txBody>
      </p:sp>
      <p:sp>
        <p:nvSpPr>
          <p:cNvPr id="37" name="文本框 58"/>
          <p:cNvSpPr txBox="1"/>
          <p:nvPr/>
        </p:nvSpPr>
        <p:spPr bwMode="auto">
          <a:xfrm>
            <a:off x="4309291" y="4733198"/>
            <a:ext cx="2508759" cy="1938020"/>
          </a:xfrm>
          <a:prstGeom prst="rect">
            <a:avLst/>
          </a:prstGeom>
          <a:noFill/>
        </p:spPr>
        <p:txBody>
          <a:bodyPr wrap="square">
            <a:spAutoFit/>
          </a:bodyPr>
          <a:lstStyle>
            <a:lvl1pPr>
              <a:defRPr>
                <a:solidFill>
                  <a:schemeClr val="tx1"/>
                </a:solidFill>
                <a:latin typeface="Century Gothic" panose="020B0502020202020204" pitchFamily="34" charset="0"/>
                <a:ea typeface="幼圆" panose="02010509060101010101" pitchFamily="49" charset="-122"/>
              </a:defRPr>
            </a:lvl1pPr>
            <a:lvl2pPr marL="742950" indent="-285750">
              <a:defRPr>
                <a:solidFill>
                  <a:schemeClr val="tx1"/>
                </a:solidFill>
                <a:latin typeface="Century Gothic" panose="020B0502020202020204" pitchFamily="34" charset="0"/>
                <a:ea typeface="幼圆" panose="02010509060101010101" pitchFamily="49" charset="-122"/>
              </a:defRPr>
            </a:lvl2pPr>
            <a:lvl3pPr marL="1143000" indent="-228600">
              <a:defRPr>
                <a:solidFill>
                  <a:schemeClr val="tx1"/>
                </a:solidFill>
                <a:latin typeface="Century Gothic" panose="020B0502020202020204" pitchFamily="34" charset="0"/>
                <a:ea typeface="幼圆" panose="02010509060101010101" pitchFamily="49" charset="-122"/>
              </a:defRPr>
            </a:lvl3pPr>
            <a:lvl4pPr marL="1600200" indent="-228600">
              <a:defRPr>
                <a:solidFill>
                  <a:schemeClr val="tx1"/>
                </a:solidFill>
                <a:latin typeface="Century Gothic" panose="020B0502020202020204" pitchFamily="34" charset="0"/>
                <a:ea typeface="幼圆" panose="02010509060101010101" pitchFamily="49" charset="-122"/>
              </a:defRPr>
            </a:lvl4pPr>
            <a:lvl5pPr marL="2057400" indent="-228600">
              <a:defRPr>
                <a:solidFill>
                  <a:schemeClr val="tx1"/>
                </a:solidFill>
                <a:latin typeface="Century Gothic" panose="020B0502020202020204" pitchFamily="34" charset="0"/>
                <a:ea typeface="幼圆" panose="02010509060101010101" pitchFamily="49" charset="-122"/>
              </a:defRPr>
            </a:lvl5pPr>
            <a:lvl6pPr marL="25146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6pPr>
            <a:lvl7pPr marL="29718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7pPr>
            <a:lvl8pPr marL="34290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8pPr>
            <a:lvl9pPr marL="38862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9pPr>
          </a:lstStyle>
          <a:p>
            <a:pPr>
              <a:lnSpc>
                <a:spcPct val="150000"/>
              </a:lnSpc>
            </a:pPr>
            <a:r>
              <a:rPr lang="zh-CN" altLang="en-US" sz="1600" dirty="0">
                <a:latin typeface="Mongolian Baiti" panose="03000500000000000000" charset="0"/>
                <a:ea typeface="Mongolian Baiti" panose="03000500000000000000" charset="0"/>
              </a:rPr>
              <a:t>国务院办公厅支持外贸稳定增长“国十六条”明确提出，支持外贸综合企业发展，为小微企业出口提供专业服务</a:t>
            </a:r>
            <a:endParaRPr lang="zh-CN" altLang="en-US" sz="1600" dirty="0">
              <a:latin typeface="Mongolian Baiti" panose="03000500000000000000" charset="0"/>
              <a:ea typeface="Mongolian Baiti" panose="03000500000000000000" charset="0"/>
            </a:endParaRPr>
          </a:p>
        </p:txBody>
      </p:sp>
      <p:sp>
        <p:nvSpPr>
          <p:cNvPr id="38" name="文本框 60"/>
          <p:cNvSpPr txBox="1"/>
          <p:nvPr/>
        </p:nvSpPr>
        <p:spPr bwMode="auto">
          <a:xfrm>
            <a:off x="4561939" y="4335030"/>
            <a:ext cx="2259355" cy="400110"/>
          </a:xfrm>
          <a:prstGeom prst="rect">
            <a:avLst/>
          </a:prstGeom>
          <a:noFill/>
        </p:spPr>
        <p:txBody>
          <a:bodyPr>
            <a:spAutoFit/>
          </a:bodyPr>
          <a:lstStyle>
            <a:lvl1pPr>
              <a:defRPr>
                <a:solidFill>
                  <a:schemeClr val="tx1"/>
                </a:solidFill>
                <a:latin typeface="Century Gothic" panose="020B0502020202020204" pitchFamily="34" charset="0"/>
                <a:ea typeface="幼圆" panose="02010509060101010101" pitchFamily="49" charset="-122"/>
              </a:defRPr>
            </a:lvl1pPr>
            <a:lvl2pPr marL="742950" indent="-285750">
              <a:defRPr>
                <a:solidFill>
                  <a:schemeClr val="tx1"/>
                </a:solidFill>
                <a:latin typeface="Century Gothic" panose="020B0502020202020204" pitchFamily="34" charset="0"/>
                <a:ea typeface="幼圆" panose="02010509060101010101" pitchFamily="49" charset="-122"/>
              </a:defRPr>
            </a:lvl2pPr>
            <a:lvl3pPr marL="1143000" indent="-228600">
              <a:defRPr>
                <a:solidFill>
                  <a:schemeClr val="tx1"/>
                </a:solidFill>
                <a:latin typeface="Century Gothic" panose="020B0502020202020204" pitchFamily="34" charset="0"/>
                <a:ea typeface="幼圆" panose="02010509060101010101" pitchFamily="49" charset="-122"/>
              </a:defRPr>
            </a:lvl3pPr>
            <a:lvl4pPr marL="1600200" indent="-228600">
              <a:defRPr>
                <a:solidFill>
                  <a:schemeClr val="tx1"/>
                </a:solidFill>
                <a:latin typeface="Century Gothic" panose="020B0502020202020204" pitchFamily="34" charset="0"/>
                <a:ea typeface="幼圆" panose="02010509060101010101" pitchFamily="49" charset="-122"/>
              </a:defRPr>
            </a:lvl4pPr>
            <a:lvl5pPr marL="2057400" indent="-228600">
              <a:defRPr>
                <a:solidFill>
                  <a:schemeClr val="tx1"/>
                </a:solidFill>
                <a:latin typeface="Century Gothic" panose="020B0502020202020204" pitchFamily="34" charset="0"/>
                <a:ea typeface="幼圆" panose="02010509060101010101" pitchFamily="49" charset="-122"/>
              </a:defRPr>
            </a:lvl5pPr>
            <a:lvl6pPr marL="25146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6pPr>
            <a:lvl7pPr marL="29718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7pPr>
            <a:lvl8pPr marL="34290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8pPr>
            <a:lvl9pPr marL="38862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9pPr>
          </a:lstStyle>
          <a:p>
            <a:r>
              <a:rPr lang="en-US" altLang="zh-CN" sz="2000" dirty="0">
                <a:solidFill>
                  <a:srgbClr val="9B1E23"/>
                </a:solidFill>
                <a:latin typeface="Mongolian Baiti" panose="03000500000000000000" charset="0"/>
                <a:ea typeface="Mongolian Baiti" panose="03000500000000000000" charset="0"/>
              </a:rPr>
              <a:t>2014</a:t>
            </a:r>
            <a:r>
              <a:rPr lang="zh-CN" altLang="en-US" sz="2000" dirty="0">
                <a:solidFill>
                  <a:srgbClr val="9B1E23"/>
                </a:solidFill>
                <a:latin typeface="Mongolian Baiti" panose="03000500000000000000" charset="0"/>
                <a:ea typeface="Mongolian Baiti" panose="03000500000000000000" charset="0"/>
              </a:rPr>
              <a:t>年</a:t>
            </a:r>
            <a:r>
              <a:rPr lang="en-US" altLang="zh-CN" sz="2000" dirty="0">
                <a:solidFill>
                  <a:srgbClr val="9B1E23"/>
                </a:solidFill>
                <a:latin typeface="Mongolian Baiti" panose="03000500000000000000" charset="0"/>
                <a:ea typeface="Mongolian Baiti" panose="03000500000000000000" charset="0"/>
              </a:rPr>
              <a:t>5</a:t>
            </a:r>
            <a:r>
              <a:rPr lang="zh-CN" altLang="en-US" sz="2000" dirty="0">
                <a:solidFill>
                  <a:srgbClr val="9B1E23"/>
                </a:solidFill>
                <a:latin typeface="Mongolian Baiti" panose="03000500000000000000" charset="0"/>
                <a:ea typeface="Mongolian Baiti" panose="03000500000000000000" charset="0"/>
              </a:rPr>
              <a:t>月</a:t>
            </a:r>
            <a:r>
              <a:rPr lang="en-US" altLang="zh-CN" sz="2000" dirty="0">
                <a:solidFill>
                  <a:srgbClr val="9B1E23"/>
                </a:solidFill>
                <a:latin typeface="Mongolian Baiti" panose="03000500000000000000" charset="0"/>
                <a:ea typeface="Mongolian Baiti" panose="03000500000000000000" charset="0"/>
              </a:rPr>
              <a:t>4</a:t>
            </a:r>
            <a:r>
              <a:rPr lang="zh-CN" altLang="en-US" sz="2000" dirty="0">
                <a:solidFill>
                  <a:srgbClr val="9B1E23"/>
                </a:solidFill>
                <a:latin typeface="Mongolian Baiti" panose="03000500000000000000" charset="0"/>
                <a:ea typeface="Mongolian Baiti" panose="03000500000000000000" charset="0"/>
              </a:rPr>
              <a:t>日</a:t>
            </a:r>
            <a:endParaRPr lang="zh-CN" altLang="en-US" sz="2000" dirty="0">
              <a:solidFill>
                <a:srgbClr val="9B1E23"/>
              </a:solidFill>
              <a:latin typeface="Mongolian Baiti" panose="03000500000000000000" charset="0"/>
              <a:ea typeface="Mongolian Baiti" panose="03000500000000000000" charset="0"/>
            </a:endParaRPr>
          </a:p>
        </p:txBody>
      </p:sp>
      <p:sp>
        <p:nvSpPr>
          <p:cNvPr id="39" name="文本框 62"/>
          <p:cNvSpPr txBox="1"/>
          <p:nvPr/>
        </p:nvSpPr>
        <p:spPr bwMode="auto">
          <a:xfrm>
            <a:off x="6157465" y="2336004"/>
            <a:ext cx="2973184" cy="1569660"/>
          </a:xfrm>
          <a:prstGeom prst="rect">
            <a:avLst/>
          </a:prstGeom>
          <a:noFill/>
        </p:spPr>
        <p:txBody>
          <a:bodyPr>
            <a:spAutoFit/>
          </a:bodyPr>
          <a:lstStyle>
            <a:lvl1pPr>
              <a:defRPr>
                <a:solidFill>
                  <a:schemeClr val="tx1"/>
                </a:solidFill>
                <a:latin typeface="Century Gothic" panose="020B0502020202020204" pitchFamily="34" charset="0"/>
                <a:ea typeface="幼圆" panose="02010509060101010101" pitchFamily="49" charset="-122"/>
              </a:defRPr>
            </a:lvl1pPr>
            <a:lvl2pPr marL="742950" indent="-285750">
              <a:defRPr>
                <a:solidFill>
                  <a:schemeClr val="tx1"/>
                </a:solidFill>
                <a:latin typeface="Century Gothic" panose="020B0502020202020204" pitchFamily="34" charset="0"/>
                <a:ea typeface="幼圆" panose="02010509060101010101" pitchFamily="49" charset="-122"/>
              </a:defRPr>
            </a:lvl2pPr>
            <a:lvl3pPr marL="1143000" indent="-228600">
              <a:defRPr>
                <a:solidFill>
                  <a:schemeClr val="tx1"/>
                </a:solidFill>
                <a:latin typeface="Century Gothic" panose="020B0502020202020204" pitchFamily="34" charset="0"/>
                <a:ea typeface="幼圆" panose="02010509060101010101" pitchFamily="49" charset="-122"/>
              </a:defRPr>
            </a:lvl3pPr>
            <a:lvl4pPr marL="1600200" indent="-228600">
              <a:defRPr>
                <a:solidFill>
                  <a:schemeClr val="tx1"/>
                </a:solidFill>
                <a:latin typeface="Century Gothic" panose="020B0502020202020204" pitchFamily="34" charset="0"/>
                <a:ea typeface="幼圆" panose="02010509060101010101" pitchFamily="49" charset="-122"/>
              </a:defRPr>
            </a:lvl4pPr>
            <a:lvl5pPr marL="2057400" indent="-228600">
              <a:defRPr>
                <a:solidFill>
                  <a:schemeClr val="tx1"/>
                </a:solidFill>
                <a:latin typeface="Century Gothic" panose="020B0502020202020204" pitchFamily="34" charset="0"/>
                <a:ea typeface="幼圆" panose="02010509060101010101" pitchFamily="49" charset="-122"/>
              </a:defRPr>
            </a:lvl5pPr>
            <a:lvl6pPr marL="25146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6pPr>
            <a:lvl7pPr marL="29718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7pPr>
            <a:lvl8pPr marL="34290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8pPr>
            <a:lvl9pPr marL="38862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9pPr>
          </a:lstStyle>
          <a:p>
            <a:pPr>
              <a:lnSpc>
                <a:spcPct val="150000"/>
              </a:lnSpc>
            </a:pPr>
            <a:r>
              <a:rPr lang="zh-CN" altLang="en-US" sz="1600" dirty="0">
                <a:latin typeface="微软雅黑" panose="020B0503020204020204" pitchFamily="34" charset="-122"/>
                <a:ea typeface="微软雅黑" panose="020B0503020204020204" pitchFamily="34" charset="-122"/>
              </a:rPr>
              <a:t>商务部会同海关总署、税务总局、质检总局、外汇</a:t>
            </a:r>
            <a:r>
              <a:rPr lang="zh-CN" altLang="en-US" sz="1600" dirty="0" smtClean="0">
                <a:latin typeface="微软雅黑" panose="020B0503020204020204" pitchFamily="34" charset="-122"/>
                <a:ea typeface="微软雅黑" panose="020B0503020204020204" pitchFamily="34" charset="-122"/>
              </a:rPr>
              <a:t>局探</a:t>
            </a:r>
            <a:r>
              <a:rPr lang="zh-CN" altLang="en-US" sz="1600" dirty="0">
                <a:latin typeface="微软雅黑" panose="020B0503020204020204" pitchFamily="34" charset="-122"/>
                <a:ea typeface="微软雅黑" panose="020B0503020204020204" pitchFamily="34" charset="-122"/>
              </a:rPr>
              <a:t>索有利于外贸综合服务企业发展的管理模式</a:t>
            </a:r>
            <a:endParaRPr lang="zh-CN" altLang="en-US" sz="1600" dirty="0">
              <a:latin typeface="微软雅黑" panose="020B0503020204020204" pitchFamily="34" charset="-122"/>
              <a:ea typeface="微软雅黑" panose="020B0503020204020204" pitchFamily="34" charset="-122"/>
            </a:endParaRPr>
          </a:p>
        </p:txBody>
      </p:sp>
      <p:sp>
        <p:nvSpPr>
          <p:cNvPr id="40" name="文本框 64"/>
          <p:cNvSpPr txBox="1"/>
          <p:nvPr/>
        </p:nvSpPr>
        <p:spPr bwMode="auto">
          <a:xfrm>
            <a:off x="6606208" y="1916187"/>
            <a:ext cx="2888425" cy="400110"/>
          </a:xfrm>
          <a:prstGeom prst="rect">
            <a:avLst/>
          </a:prstGeom>
          <a:noFill/>
        </p:spPr>
        <p:txBody>
          <a:bodyPr>
            <a:spAutoFit/>
          </a:bodyPr>
          <a:lstStyle>
            <a:lvl1pPr>
              <a:defRPr>
                <a:solidFill>
                  <a:schemeClr val="tx1"/>
                </a:solidFill>
                <a:latin typeface="Century Gothic" panose="020B0502020202020204" pitchFamily="34" charset="0"/>
                <a:ea typeface="幼圆" panose="02010509060101010101" pitchFamily="49" charset="-122"/>
              </a:defRPr>
            </a:lvl1pPr>
            <a:lvl2pPr marL="742950" indent="-285750">
              <a:defRPr>
                <a:solidFill>
                  <a:schemeClr val="tx1"/>
                </a:solidFill>
                <a:latin typeface="Century Gothic" panose="020B0502020202020204" pitchFamily="34" charset="0"/>
                <a:ea typeface="幼圆" panose="02010509060101010101" pitchFamily="49" charset="-122"/>
              </a:defRPr>
            </a:lvl2pPr>
            <a:lvl3pPr marL="1143000" indent="-228600">
              <a:defRPr>
                <a:solidFill>
                  <a:schemeClr val="tx1"/>
                </a:solidFill>
                <a:latin typeface="Century Gothic" panose="020B0502020202020204" pitchFamily="34" charset="0"/>
                <a:ea typeface="幼圆" panose="02010509060101010101" pitchFamily="49" charset="-122"/>
              </a:defRPr>
            </a:lvl3pPr>
            <a:lvl4pPr marL="1600200" indent="-228600">
              <a:defRPr>
                <a:solidFill>
                  <a:schemeClr val="tx1"/>
                </a:solidFill>
                <a:latin typeface="Century Gothic" panose="020B0502020202020204" pitchFamily="34" charset="0"/>
                <a:ea typeface="幼圆" panose="02010509060101010101" pitchFamily="49" charset="-122"/>
              </a:defRPr>
            </a:lvl4pPr>
            <a:lvl5pPr marL="2057400" indent="-228600">
              <a:defRPr>
                <a:solidFill>
                  <a:schemeClr val="tx1"/>
                </a:solidFill>
                <a:latin typeface="Century Gothic" panose="020B0502020202020204" pitchFamily="34" charset="0"/>
                <a:ea typeface="幼圆" panose="02010509060101010101" pitchFamily="49" charset="-122"/>
              </a:defRPr>
            </a:lvl5pPr>
            <a:lvl6pPr marL="25146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6pPr>
            <a:lvl7pPr marL="29718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7pPr>
            <a:lvl8pPr marL="34290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8pPr>
            <a:lvl9pPr marL="38862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9pPr>
          </a:lstStyle>
          <a:p>
            <a:r>
              <a:rPr lang="en-US" altLang="zh-CN" sz="2000" dirty="0">
                <a:solidFill>
                  <a:srgbClr val="9B1E23"/>
                </a:solidFill>
                <a:latin typeface="Mongolian Baiti" panose="03000500000000000000" charset="0"/>
                <a:ea typeface="Mongolian Baiti" panose="03000500000000000000" charset="0"/>
              </a:rPr>
              <a:t>2016</a:t>
            </a:r>
            <a:r>
              <a:rPr lang="zh-CN" altLang="en-US" sz="2000" dirty="0">
                <a:solidFill>
                  <a:srgbClr val="9B1E23"/>
                </a:solidFill>
                <a:latin typeface="Mongolian Baiti" panose="03000500000000000000" charset="0"/>
                <a:ea typeface="Mongolian Baiti" panose="03000500000000000000" charset="0"/>
              </a:rPr>
              <a:t>年</a:t>
            </a:r>
            <a:r>
              <a:rPr lang="en-US" altLang="zh-CN" sz="2000" dirty="0">
                <a:solidFill>
                  <a:srgbClr val="9B1E23"/>
                </a:solidFill>
                <a:latin typeface="Mongolian Baiti" panose="03000500000000000000" charset="0"/>
                <a:ea typeface="Mongolian Baiti" panose="03000500000000000000" charset="0"/>
              </a:rPr>
              <a:t>9</a:t>
            </a:r>
            <a:r>
              <a:rPr lang="zh-CN" altLang="en-US" sz="2000" dirty="0">
                <a:solidFill>
                  <a:srgbClr val="9B1E23"/>
                </a:solidFill>
                <a:latin typeface="Mongolian Baiti" panose="03000500000000000000" charset="0"/>
                <a:ea typeface="Mongolian Baiti" panose="03000500000000000000" charset="0"/>
              </a:rPr>
              <a:t>月</a:t>
            </a:r>
            <a:r>
              <a:rPr lang="en-US" altLang="zh-CN" sz="2000" dirty="0">
                <a:solidFill>
                  <a:srgbClr val="9B1E23"/>
                </a:solidFill>
                <a:latin typeface="Mongolian Baiti" panose="03000500000000000000" charset="0"/>
                <a:ea typeface="Mongolian Baiti" panose="03000500000000000000" charset="0"/>
              </a:rPr>
              <a:t>20</a:t>
            </a:r>
            <a:r>
              <a:rPr lang="zh-CN" altLang="en-US" sz="2000" dirty="0">
                <a:solidFill>
                  <a:srgbClr val="9B1E23"/>
                </a:solidFill>
                <a:latin typeface="Mongolian Baiti" panose="03000500000000000000" charset="0"/>
                <a:ea typeface="Mongolian Baiti" panose="03000500000000000000" charset="0"/>
              </a:rPr>
              <a:t>日</a:t>
            </a:r>
            <a:endParaRPr lang="zh-CN" altLang="en-US" sz="2000" dirty="0">
              <a:solidFill>
                <a:srgbClr val="9B1E23"/>
              </a:solidFill>
              <a:latin typeface="Mongolian Baiti" panose="03000500000000000000" charset="0"/>
              <a:ea typeface="Mongolian Baiti" panose="03000500000000000000" charset="0"/>
            </a:endParaRPr>
          </a:p>
        </p:txBody>
      </p:sp>
      <p:sp>
        <p:nvSpPr>
          <p:cNvPr id="41" name="文本框 98"/>
          <p:cNvSpPr txBox="1"/>
          <p:nvPr/>
        </p:nvSpPr>
        <p:spPr bwMode="auto">
          <a:xfrm>
            <a:off x="8415005" y="4679189"/>
            <a:ext cx="2833003" cy="1938020"/>
          </a:xfrm>
          <a:prstGeom prst="rect">
            <a:avLst/>
          </a:prstGeom>
          <a:noFill/>
        </p:spPr>
        <p:txBody>
          <a:bodyPr wrap="square">
            <a:spAutoFit/>
          </a:bodyPr>
          <a:lstStyle>
            <a:lvl1pPr>
              <a:defRPr>
                <a:solidFill>
                  <a:schemeClr val="tx1"/>
                </a:solidFill>
                <a:latin typeface="Century Gothic" panose="020B0502020202020204" pitchFamily="34" charset="0"/>
                <a:ea typeface="幼圆" panose="02010509060101010101" pitchFamily="49" charset="-122"/>
              </a:defRPr>
            </a:lvl1pPr>
            <a:lvl2pPr marL="742950" indent="-285750">
              <a:defRPr>
                <a:solidFill>
                  <a:schemeClr val="tx1"/>
                </a:solidFill>
                <a:latin typeface="Century Gothic" panose="020B0502020202020204" pitchFamily="34" charset="0"/>
                <a:ea typeface="幼圆" panose="02010509060101010101" pitchFamily="49" charset="-122"/>
              </a:defRPr>
            </a:lvl2pPr>
            <a:lvl3pPr marL="1143000" indent="-228600">
              <a:defRPr>
                <a:solidFill>
                  <a:schemeClr val="tx1"/>
                </a:solidFill>
                <a:latin typeface="Century Gothic" panose="020B0502020202020204" pitchFamily="34" charset="0"/>
                <a:ea typeface="幼圆" panose="02010509060101010101" pitchFamily="49" charset="-122"/>
              </a:defRPr>
            </a:lvl3pPr>
            <a:lvl4pPr marL="1600200" indent="-228600">
              <a:defRPr>
                <a:solidFill>
                  <a:schemeClr val="tx1"/>
                </a:solidFill>
                <a:latin typeface="Century Gothic" panose="020B0502020202020204" pitchFamily="34" charset="0"/>
                <a:ea typeface="幼圆" panose="02010509060101010101" pitchFamily="49" charset="-122"/>
              </a:defRPr>
            </a:lvl4pPr>
            <a:lvl5pPr marL="2057400" indent="-228600">
              <a:defRPr>
                <a:solidFill>
                  <a:schemeClr val="tx1"/>
                </a:solidFill>
                <a:latin typeface="Century Gothic" panose="020B0502020202020204" pitchFamily="34" charset="0"/>
                <a:ea typeface="幼圆" panose="02010509060101010101" pitchFamily="49" charset="-122"/>
              </a:defRPr>
            </a:lvl5pPr>
            <a:lvl6pPr marL="25146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6pPr>
            <a:lvl7pPr marL="29718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7pPr>
            <a:lvl8pPr marL="34290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8pPr>
            <a:lvl9pPr marL="38862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9pPr>
          </a:lstStyle>
          <a:p>
            <a:pPr algn="just">
              <a:lnSpc>
                <a:spcPct val="150000"/>
              </a:lnSpc>
            </a:pPr>
            <a:r>
              <a:rPr lang="zh-CN" altLang="zh-CN" sz="1600" dirty="0">
                <a:latin typeface="Mongolian Baiti" panose="03000500000000000000" charset="0"/>
                <a:ea typeface="Mongolian Baiti" panose="03000500000000000000" charset="0"/>
              </a:rPr>
              <a:t>国家税务总局公告</a:t>
            </a:r>
            <a:r>
              <a:rPr lang="en-US" altLang="zh-CN" sz="1600" dirty="0">
                <a:latin typeface="Mongolian Baiti" panose="03000500000000000000" charset="0"/>
                <a:ea typeface="Mongolian Baiti" panose="03000500000000000000" charset="0"/>
              </a:rPr>
              <a:t>2017</a:t>
            </a:r>
            <a:r>
              <a:rPr lang="zh-CN" altLang="zh-CN" sz="1600" dirty="0">
                <a:latin typeface="Mongolian Baiti" panose="03000500000000000000" charset="0"/>
                <a:ea typeface="Mongolian Baiti" panose="03000500000000000000" charset="0"/>
              </a:rPr>
              <a:t>年第</a:t>
            </a:r>
            <a:r>
              <a:rPr lang="en-US" altLang="zh-CN" sz="1600" dirty="0">
                <a:latin typeface="Mongolian Baiti" panose="03000500000000000000" charset="0"/>
                <a:ea typeface="Mongolian Baiti" panose="03000500000000000000" charset="0"/>
              </a:rPr>
              <a:t>35</a:t>
            </a:r>
            <a:r>
              <a:rPr lang="zh-CN" altLang="zh-CN" sz="1600" dirty="0">
                <a:latin typeface="Mongolian Baiti" panose="03000500000000000000" charset="0"/>
                <a:ea typeface="Mongolian Baiti" panose="03000500000000000000" charset="0"/>
              </a:rPr>
              <a:t>号文，调整和完善外贸综合服务企业实施细则，明确了外贸综合服务企业代办退税的条件、要求及主体责任</a:t>
            </a:r>
            <a:endParaRPr lang="zh-CN" altLang="zh-CN" sz="1600" dirty="0">
              <a:latin typeface="Mongolian Baiti" panose="03000500000000000000" charset="0"/>
              <a:ea typeface="Mongolian Baiti" panose="03000500000000000000" charset="0"/>
            </a:endParaRPr>
          </a:p>
        </p:txBody>
      </p:sp>
      <p:sp>
        <p:nvSpPr>
          <p:cNvPr id="42" name="文本框 100"/>
          <p:cNvSpPr txBox="1"/>
          <p:nvPr/>
        </p:nvSpPr>
        <p:spPr bwMode="auto">
          <a:xfrm>
            <a:off x="8761233" y="4296387"/>
            <a:ext cx="2839258" cy="400110"/>
          </a:xfrm>
          <a:prstGeom prst="rect">
            <a:avLst/>
          </a:prstGeom>
          <a:noFill/>
        </p:spPr>
        <p:txBody>
          <a:bodyPr>
            <a:spAutoFit/>
          </a:bodyPr>
          <a:lstStyle>
            <a:lvl1pPr>
              <a:defRPr>
                <a:solidFill>
                  <a:schemeClr val="tx1"/>
                </a:solidFill>
                <a:latin typeface="Century Gothic" panose="020B0502020202020204" pitchFamily="34" charset="0"/>
                <a:ea typeface="幼圆" panose="02010509060101010101" pitchFamily="49" charset="-122"/>
              </a:defRPr>
            </a:lvl1pPr>
            <a:lvl2pPr marL="742950" indent="-285750">
              <a:defRPr>
                <a:solidFill>
                  <a:schemeClr val="tx1"/>
                </a:solidFill>
                <a:latin typeface="Century Gothic" panose="020B0502020202020204" pitchFamily="34" charset="0"/>
                <a:ea typeface="幼圆" panose="02010509060101010101" pitchFamily="49" charset="-122"/>
              </a:defRPr>
            </a:lvl2pPr>
            <a:lvl3pPr marL="1143000" indent="-228600">
              <a:defRPr>
                <a:solidFill>
                  <a:schemeClr val="tx1"/>
                </a:solidFill>
                <a:latin typeface="Century Gothic" panose="020B0502020202020204" pitchFamily="34" charset="0"/>
                <a:ea typeface="幼圆" panose="02010509060101010101" pitchFamily="49" charset="-122"/>
              </a:defRPr>
            </a:lvl3pPr>
            <a:lvl4pPr marL="1600200" indent="-228600">
              <a:defRPr>
                <a:solidFill>
                  <a:schemeClr val="tx1"/>
                </a:solidFill>
                <a:latin typeface="Century Gothic" panose="020B0502020202020204" pitchFamily="34" charset="0"/>
                <a:ea typeface="幼圆" panose="02010509060101010101" pitchFamily="49" charset="-122"/>
              </a:defRPr>
            </a:lvl4pPr>
            <a:lvl5pPr marL="2057400" indent="-228600">
              <a:defRPr>
                <a:solidFill>
                  <a:schemeClr val="tx1"/>
                </a:solidFill>
                <a:latin typeface="Century Gothic" panose="020B0502020202020204" pitchFamily="34" charset="0"/>
                <a:ea typeface="幼圆" panose="02010509060101010101" pitchFamily="49" charset="-122"/>
              </a:defRPr>
            </a:lvl5pPr>
            <a:lvl6pPr marL="25146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6pPr>
            <a:lvl7pPr marL="29718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7pPr>
            <a:lvl8pPr marL="34290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8pPr>
            <a:lvl9pPr marL="3886200" indent="-228600" fontAlgn="base">
              <a:spcBef>
                <a:spcPct val="0"/>
              </a:spcBef>
              <a:spcAft>
                <a:spcPct val="0"/>
              </a:spcAft>
              <a:defRPr>
                <a:solidFill>
                  <a:schemeClr val="tx1"/>
                </a:solidFill>
                <a:latin typeface="Century Gothic" panose="020B0502020202020204" pitchFamily="34" charset="0"/>
                <a:ea typeface="幼圆" panose="02010509060101010101" pitchFamily="49" charset="-122"/>
              </a:defRPr>
            </a:lvl9pPr>
          </a:lstStyle>
          <a:p>
            <a:r>
              <a:rPr lang="en-US" altLang="zh-CN" sz="2000" dirty="0">
                <a:solidFill>
                  <a:srgbClr val="9B1E23"/>
                </a:solidFill>
                <a:latin typeface="Mongolian Baiti" panose="03000500000000000000" charset="0"/>
                <a:ea typeface="Mongolian Baiti" panose="03000500000000000000" charset="0"/>
              </a:rPr>
              <a:t>2017</a:t>
            </a:r>
            <a:r>
              <a:rPr lang="zh-CN" altLang="en-US" sz="2000" dirty="0">
                <a:solidFill>
                  <a:srgbClr val="9B1E23"/>
                </a:solidFill>
                <a:latin typeface="Mongolian Baiti" panose="03000500000000000000" charset="0"/>
                <a:ea typeface="Mongolian Baiti" panose="03000500000000000000" charset="0"/>
              </a:rPr>
              <a:t>年</a:t>
            </a:r>
            <a:r>
              <a:rPr lang="en-US" altLang="zh-CN" sz="2000" dirty="0">
                <a:solidFill>
                  <a:srgbClr val="9B1E23"/>
                </a:solidFill>
                <a:latin typeface="Mongolian Baiti" panose="03000500000000000000" charset="0"/>
                <a:ea typeface="Mongolian Baiti" panose="03000500000000000000" charset="0"/>
              </a:rPr>
              <a:t>9</a:t>
            </a:r>
            <a:r>
              <a:rPr lang="zh-CN" altLang="en-US" sz="2000" dirty="0">
                <a:solidFill>
                  <a:srgbClr val="9B1E23"/>
                </a:solidFill>
                <a:latin typeface="Mongolian Baiti" panose="03000500000000000000" charset="0"/>
                <a:ea typeface="Mongolian Baiti" panose="03000500000000000000" charset="0"/>
              </a:rPr>
              <a:t>月</a:t>
            </a:r>
            <a:r>
              <a:rPr lang="en-US" altLang="zh-CN" sz="2000" dirty="0">
                <a:solidFill>
                  <a:srgbClr val="9B1E23"/>
                </a:solidFill>
                <a:latin typeface="Mongolian Baiti" panose="03000500000000000000" charset="0"/>
                <a:ea typeface="Mongolian Baiti" panose="03000500000000000000" charset="0"/>
              </a:rPr>
              <a:t>13</a:t>
            </a:r>
            <a:r>
              <a:rPr lang="zh-CN" altLang="en-US" sz="2000" dirty="0">
                <a:solidFill>
                  <a:srgbClr val="9B1E23"/>
                </a:solidFill>
                <a:latin typeface="Mongolian Baiti" panose="03000500000000000000" charset="0"/>
                <a:ea typeface="Mongolian Baiti" panose="03000500000000000000" charset="0"/>
              </a:rPr>
              <a:t>日</a:t>
            </a:r>
            <a:endParaRPr lang="zh-CN" altLang="en-US" sz="2000" dirty="0">
              <a:solidFill>
                <a:srgbClr val="9B1E23"/>
              </a:solidFill>
              <a:latin typeface="Mongolian Baiti" panose="03000500000000000000" charset="0"/>
              <a:ea typeface="Mongolian Baiti" panose="030005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22"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childTnLst>
                          </p:cTn>
                        </p:par>
                        <p:par>
                          <p:cTn id="27" fill="hold">
                            <p:stCondLst>
                              <p:cond delay="2049"/>
                            </p:stCondLst>
                            <p:childTnLst>
                              <p:par>
                                <p:cTn id="28" presetID="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par>
                          <p:cTn id="32" fill="hold">
                            <p:stCondLst>
                              <p:cond delay="2549"/>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childTnLst>
                                </p:cTn>
                              </p:par>
                            </p:childTnLst>
                          </p:cTn>
                        </p:par>
                        <p:par>
                          <p:cTn id="36" fill="hold">
                            <p:stCondLst>
                              <p:cond delay="3049"/>
                            </p:stCondLst>
                            <p:childTnLst>
                              <p:par>
                                <p:cTn id="37" presetID="47"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250"/>
                                        <p:tgtEl>
                                          <p:spTgt spid="21"/>
                                        </p:tgtEl>
                                      </p:cBhvr>
                                    </p:animEffect>
                                    <p:anim calcmode="lin" valueType="num">
                                      <p:cBhvr>
                                        <p:cTn id="40" dur="250" fill="hold"/>
                                        <p:tgtEl>
                                          <p:spTgt spid="21"/>
                                        </p:tgtEl>
                                        <p:attrNameLst>
                                          <p:attrName>ppt_x</p:attrName>
                                        </p:attrNameLst>
                                      </p:cBhvr>
                                      <p:tavLst>
                                        <p:tav tm="0">
                                          <p:val>
                                            <p:strVal val="#ppt_x"/>
                                          </p:val>
                                        </p:tav>
                                        <p:tav tm="100000">
                                          <p:val>
                                            <p:strVal val="#ppt_x"/>
                                          </p:val>
                                        </p:tav>
                                      </p:tavLst>
                                    </p:anim>
                                    <p:anim calcmode="lin" valueType="num">
                                      <p:cBhvr>
                                        <p:cTn id="41" dur="25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49"/>
                            </p:stCondLst>
                            <p:childTnLst>
                              <p:par>
                                <p:cTn id="43" presetID="10" presetClass="entr" presetSubtype="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250"/>
                                        <p:tgtEl>
                                          <p:spTgt spid="23"/>
                                        </p:tgtEl>
                                      </p:cBhvr>
                                    </p:animEffect>
                                  </p:childTnLst>
                                </p:cTn>
                              </p:par>
                            </p:childTnLst>
                          </p:cTn>
                        </p:par>
                        <p:par>
                          <p:cTn id="46" fill="hold">
                            <p:stCondLst>
                              <p:cond delay="4049"/>
                            </p:stCondLst>
                            <p:childTnLst>
                              <p:par>
                                <p:cTn id="47" presetID="10"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250"/>
                                        <p:tgtEl>
                                          <p:spTgt spid="16"/>
                                        </p:tgtEl>
                                      </p:cBhvr>
                                    </p:animEffect>
                                  </p:childTnLst>
                                </p:cTn>
                              </p:par>
                            </p:childTnLst>
                          </p:cTn>
                        </p:par>
                        <p:par>
                          <p:cTn id="50" fill="hold">
                            <p:stCondLst>
                              <p:cond delay="4549"/>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250"/>
                                        <p:tgtEl>
                                          <p:spTgt spid="20"/>
                                        </p:tgtEl>
                                      </p:cBhvr>
                                    </p:animEffect>
                                    <p:anim calcmode="lin" valueType="num">
                                      <p:cBhvr>
                                        <p:cTn id="54" dur="250" fill="hold"/>
                                        <p:tgtEl>
                                          <p:spTgt spid="20"/>
                                        </p:tgtEl>
                                        <p:attrNameLst>
                                          <p:attrName>ppt_x</p:attrName>
                                        </p:attrNameLst>
                                      </p:cBhvr>
                                      <p:tavLst>
                                        <p:tav tm="0">
                                          <p:val>
                                            <p:strVal val="#ppt_x"/>
                                          </p:val>
                                        </p:tav>
                                        <p:tav tm="100000">
                                          <p:val>
                                            <p:strVal val="#ppt_x"/>
                                          </p:val>
                                        </p:tav>
                                      </p:tavLst>
                                    </p:anim>
                                    <p:anim calcmode="lin" valueType="num">
                                      <p:cBhvr>
                                        <p:cTn id="55" dur="25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049"/>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250"/>
                                        <p:tgtEl>
                                          <p:spTgt spid="25"/>
                                        </p:tgtEl>
                                      </p:cBhvr>
                                    </p:animEffect>
                                  </p:childTnLst>
                                </p:cTn>
                              </p:par>
                            </p:childTnLst>
                          </p:cTn>
                        </p:par>
                        <p:par>
                          <p:cTn id="60" fill="hold">
                            <p:stCondLst>
                              <p:cond delay="5549"/>
                            </p:stCondLst>
                            <p:childTnLst>
                              <p:par>
                                <p:cTn id="61" presetID="10"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250"/>
                                        <p:tgtEl>
                                          <p:spTgt spid="17"/>
                                        </p:tgtEl>
                                      </p:cBhvr>
                                    </p:animEffect>
                                  </p:childTnLst>
                                </p:cTn>
                              </p:par>
                            </p:childTnLst>
                          </p:cTn>
                        </p:par>
                        <p:par>
                          <p:cTn id="64" fill="hold">
                            <p:stCondLst>
                              <p:cond delay="6049"/>
                            </p:stCondLst>
                            <p:childTnLst>
                              <p:par>
                                <p:cTn id="65" presetID="47"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250"/>
                                        <p:tgtEl>
                                          <p:spTgt spid="22"/>
                                        </p:tgtEl>
                                      </p:cBhvr>
                                    </p:animEffect>
                                    <p:anim calcmode="lin" valueType="num">
                                      <p:cBhvr>
                                        <p:cTn id="68" dur="250" fill="hold"/>
                                        <p:tgtEl>
                                          <p:spTgt spid="22"/>
                                        </p:tgtEl>
                                        <p:attrNameLst>
                                          <p:attrName>ppt_x</p:attrName>
                                        </p:attrNameLst>
                                      </p:cBhvr>
                                      <p:tavLst>
                                        <p:tav tm="0">
                                          <p:val>
                                            <p:strVal val="#ppt_x"/>
                                          </p:val>
                                        </p:tav>
                                        <p:tav tm="100000">
                                          <p:val>
                                            <p:strVal val="#ppt_x"/>
                                          </p:val>
                                        </p:tav>
                                      </p:tavLst>
                                    </p:anim>
                                    <p:anim calcmode="lin" valueType="num">
                                      <p:cBhvr>
                                        <p:cTn id="69" dur="25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6549"/>
                            </p:stCondLst>
                            <p:childTnLst>
                              <p:par>
                                <p:cTn id="71" presetID="10"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250"/>
                                        <p:tgtEl>
                                          <p:spTgt spid="24"/>
                                        </p:tgtEl>
                                      </p:cBhvr>
                                    </p:animEffect>
                                  </p:childTnLst>
                                </p:cTn>
                              </p:par>
                            </p:childTnLst>
                          </p:cTn>
                        </p:par>
                        <p:par>
                          <p:cTn id="74" fill="hold">
                            <p:stCondLst>
                              <p:cond delay="7049"/>
                            </p:stCondLst>
                            <p:childTnLst>
                              <p:par>
                                <p:cTn id="75" presetID="10" presetClass="entr" presetSubtype="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250"/>
                                        <p:tgtEl>
                                          <p:spTgt spid="18"/>
                                        </p:tgtEl>
                                      </p:cBhvr>
                                    </p:animEffect>
                                  </p:childTnLst>
                                </p:cTn>
                              </p:par>
                            </p:childTnLst>
                          </p:cTn>
                        </p:par>
                        <p:par>
                          <p:cTn id="78" fill="hold">
                            <p:stCondLst>
                              <p:cond delay="7549"/>
                            </p:stCondLst>
                            <p:childTnLst>
                              <p:par>
                                <p:cTn id="79" presetID="42"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250"/>
                                        <p:tgtEl>
                                          <p:spTgt spid="19"/>
                                        </p:tgtEl>
                                      </p:cBhvr>
                                    </p:animEffect>
                                    <p:anim calcmode="lin" valueType="num">
                                      <p:cBhvr>
                                        <p:cTn id="82" dur="250" fill="hold"/>
                                        <p:tgtEl>
                                          <p:spTgt spid="19"/>
                                        </p:tgtEl>
                                        <p:attrNameLst>
                                          <p:attrName>ppt_x</p:attrName>
                                        </p:attrNameLst>
                                      </p:cBhvr>
                                      <p:tavLst>
                                        <p:tav tm="0">
                                          <p:val>
                                            <p:strVal val="#ppt_x"/>
                                          </p:val>
                                        </p:tav>
                                        <p:tav tm="100000">
                                          <p:val>
                                            <p:strVal val="#ppt_x"/>
                                          </p:val>
                                        </p:tav>
                                      </p:tavLst>
                                    </p:anim>
                                    <p:anim calcmode="lin" valueType="num">
                                      <p:cBhvr>
                                        <p:cTn id="83" dur="250" fill="hold"/>
                                        <p:tgtEl>
                                          <p:spTgt spid="19"/>
                                        </p:tgtEl>
                                        <p:attrNameLst>
                                          <p:attrName>ppt_y</p:attrName>
                                        </p:attrNameLst>
                                      </p:cBhvr>
                                      <p:tavLst>
                                        <p:tav tm="0">
                                          <p:val>
                                            <p:strVal val="#ppt_y+.1"/>
                                          </p:val>
                                        </p:tav>
                                        <p:tav tm="100000">
                                          <p:val>
                                            <p:strVal val="#ppt_y"/>
                                          </p:val>
                                        </p:tav>
                                      </p:tavLst>
                                    </p:anim>
                                  </p:childTnLst>
                                </p:cTn>
                              </p:par>
                            </p:childTnLst>
                          </p:cTn>
                        </p:par>
                        <p:par>
                          <p:cTn id="84" fill="hold">
                            <p:stCondLst>
                              <p:cond delay="8049"/>
                            </p:stCondLst>
                            <p:childTnLst>
                              <p:par>
                                <p:cTn id="85" presetID="10" presetClass="entr" presetSubtype="0"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箭头: V 形 21"/>
          <p:cNvSpPr/>
          <p:nvPr/>
        </p:nvSpPr>
        <p:spPr>
          <a:xfrm>
            <a:off x="464457" y="362856"/>
            <a:ext cx="361606" cy="377372"/>
          </a:xfrm>
          <a:prstGeom prst="chevron">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latin typeface="Mongolian Baiti" panose="03000500000000000000" charset="0"/>
              <a:ea typeface="Mongolian Baiti" panose="03000500000000000000" charset="0"/>
            </a:endParaRPr>
          </a:p>
        </p:txBody>
      </p:sp>
      <p:sp>
        <p:nvSpPr>
          <p:cNvPr id="4" name="箭头: V 形 22"/>
          <p:cNvSpPr/>
          <p:nvPr/>
        </p:nvSpPr>
        <p:spPr>
          <a:xfrm>
            <a:off x="745335" y="362856"/>
            <a:ext cx="361606" cy="377372"/>
          </a:xfrm>
          <a:prstGeom prst="chevron">
            <a:avLst/>
          </a:prstGeom>
          <a:solidFill>
            <a:srgbClr val="1B2F47"/>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latin typeface="Mongolian Baiti" panose="03000500000000000000" charset="0"/>
              <a:ea typeface="Mongolian Baiti" panose="03000500000000000000" charset="0"/>
            </a:endParaRPr>
          </a:p>
        </p:txBody>
      </p:sp>
      <p:cxnSp>
        <p:nvCxnSpPr>
          <p:cNvPr id="5" name="直接连接符 4"/>
          <p:cNvCxnSpPr>
            <a:stCxn id="10" idx="3"/>
          </p:cNvCxnSpPr>
          <p:nvPr/>
        </p:nvCxnSpPr>
        <p:spPr>
          <a:xfrm>
            <a:off x="5877017" y="562131"/>
            <a:ext cx="5178698" cy="39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组合 5"/>
          <p:cNvGrpSpPr/>
          <p:nvPr/>
        </p:nvGrpSpPr>
        <p:grpSpPr>
          <a:xfrm>
            <a:off x="11239724" y="468469"/>
            <a:ext cx="324304" cy="187323"/>
            <a:chOff x="9419771" y="-562044"/>
            <a:chExt cx="551543" cy="187323"/>
          </a:xfrm>
        </p:grpSpPr>
        <p:cxnSp>
          <p:nvCxnSpPr>
            <p:cNvPr id="7" name="直接连接符 6"/>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10" name="文本框 8"/>
          <p:cNvSpPr txBox="1"/>
          <p:nvPr/>
        </p:nvSpPr>
        <p:spPr>
          <a:xfrm>
            <a:off x="1189716" y="300521"/>
            <a:ext cx="4687301" cy="523220"/>
          </a:xfrm>
          <a:prstGeom prst="rect">
            <a:avLst/>
          </a:prstGeom>
          <a:noFill/>
        </p:spPr>
        <p:txBody>
          <a:bodyPr wrap="square" rtlCol="0">
            <a:spAutoFit/>
            <a:scene3d>
              <a:camera prst="orthographicFront"/>
              <a:lightRig rig="threePt" dir="t"/>
            </a:scene3d>
            <a:sp3d contourW="12700"/>
          </a:bodyPr>
          <a:lstStyle/>
          <a:p>
            <a:r>
              <a:rPr lang="zh-CN" altLang="en-US" sz="2800" dirty="0" smtClean="0">
                <a:solidFill>
                  <a:srgbClr val="9B1E23"/>
                </a:solidFill>
                <a:latin typeface="Mongolian Baiti" panose="03000500000000000000" charset="0"/>
                <a:ea typeface="Mongolian Baiti" panose="03000500000000000000" charset="0"/>
              </a:rPr>
              <a:t>一、</a:t>
            </a:r>
            <a:r>
              <a:rPr lang="zh-CN" altLang="en-US" sz="2800" dirty="0" smtClean="0">
                <a:solidFill>
                  <a:srgbClr val="9B1E23"/>
                </a:solidFill>
                <a:latin typeface="Mongolian Baiti" panose="03000500000000000000" charset="0"/>
                <a:ea typeface="Mongolian Baiti" panose="03000500000000000000" charset="0"/>
                <a:cs typeface="Mongolian Baiti" panose="03000500000000000000" charset="0"/>
              </a:rPr>
              <a:t>外综服介绍</a:t>
            </a:r>
            <a:r>
              <a:rPr lang="en-US" altLang="zh-CN" sz="2800" dirty="0" smtClean="0">
                <a:solidFill>
                  <a:srgbClr val="9B1E23"/>
                </a:solidFill>
                <a:latin typeface="Mongolian Baiti" panose="03000500000000000000" charset="0"/>
                <a:ea typeface="Mongolian Baiti" panose="03000500000000000000" charset="0"/>
              </a:rPr>
              <a:t>—</a:t>
            </a:r>
            <a:r>
              <a:rPr lang="zh-CN" altLang="en-US" sz="2800" dirty="0" smtClean="0">
                <a:solidFill>
                  <a:srgbClr val="9B1E23"/>
                </a:solidFill>
                <a:latin typeface="Mongolian Baiti" panose="03000500000000000000" charset="0"/>
                <a:ea typeface="Mongolian Baiti" panose="03000500000000000000" charset="0"/>
              </a:rPr>
              <a:t>发展历程</a:t>
            </a:r>
            <a:endParaRPr lang="zh-CN" altLang="en-US" sz="2800" dirty="0" smtClean="0">
              <a:solidFill>
                <a:srgbClr val="9B1E23"/>
              </a:solidFill>
              <a:latin typeface="Mongolian Baiti" panose="03000500000000000000" charset="0"/>
              <a:ea typeface="Mongolian Baiti" panose="03000500000000000000" charset="0"/>
            </a:endParaRPr>
          </a:p>
        </p:txBody>
      </p:sp>
      <p:sp>
        <p:nvSpPr>
          <p:cNvPr id="15" name="矩形 14"/>
          <p:cNvSpPr/>
          <p:nvPr/>
        </p:nvSpPr>
        <p:spPr>
          <a:xfrm>
            <a:off x="1251752" y="1091954"/>
            <a:ext cx="9410330" cy="404919"/>
          </a:xfrm>
          <a:prstGeom prst="rect">
            <a:avLst/>
          </a:prstGeom>
        </p:spPr>
        <p:txBody>
          <a:bodyPr wrap="square">
            <a:spAutoFit/>
          </a:bodyPr>
          <a:lstStyle/>
          <a:p>
            <a:pPr>
              <a:lnSpc>
                <a:spcPts val="2800"/>
              </a:lnSpc>
            </a:pPr>
            <a:r>
              <a:rPr lang="zh-CN" altLang="en-US" sz="2000" dirty="0" smtClean="0">
                <a:latin typeface="+mn-ea"/>
              </a:rPr>
              <a:t>    </a:t>
            </a:r>
            <a:endParaRPr lang="zh-CN" altLang="en-US" sz="2200" dirty="0" smtClean="0">
              <a:latin typeface="+mn-ea"/>
              <a:sym typeface="Arial Black" panose="020B0A04020102020204" charset="0"/>
            </a:endParaRPr>
          </a:p>
        </p:txBody>
      </p:sp>
      <p:grpSp>
        <p:nvGrpSpPr>
          <p:cNvPr id="13" name="ddaa809a-dcfb-430a-ab96-fa252059f455"/>
          <p:cNvGrpSpPr>
            <a:grpSpLocks noChangeAspect="1"/>
          </p:cNvGrpSpPr>
          <p:nvPr/>
        </p:nvGrpSpPr>
        <p:grpSpPr>
          <a:xfrm>
            <a:off x="3515557" y="1507422"/>
            <a:ext cx="4616387" cy="4142172"/>
            <a:chOff x="3684720" y="1233135"/>
            <a:chExt cx="4855365" cy="4356601"/>
          </a:xfrm>
        </p:grpSpPr>
        <p:sp>
          <p:nvSpPr>
            <p:cNvPr id="14" name="Freeform: Shape 35"/>
            <p:cNvSpPr/>
            <p:nvPr/>
          </p:nvSpPr>
          <p:spPr bwMode="auto">
            <a:xfrm>
              <a:off x="7470897" y="1233135"/>
              <a:ext cx="1069188" cy="2538126"/>
            </a:xfrm>
            <a:custGeom>
              <a:avLst/>
              <a:gdLst>
                <a:gd name="T0" fmla="*/ 0 w 255"/>
                <a:gd name="T1" fmla="*/ 656 h 656"/>
                <a:gd name="T2" fmla="*/ 114 w 255"/>
                <a:gd name="T3" fmla="*/ 97 h 656"/>
                <a:gd name="T4" fmla="*/ 67 w 255"/>
                <a:gd name="T5" fmla="*/ 97 h 656"/>
                <a:gd name="T6" fmla="*/ 181 w 255"/>
                <a:gd name="T7" fmla="*/ 0 h 656"/>
                <a:gd name="T8" fmla="*/ 255 w 255"/>
                <a:gd name="T9" fmla="*/ 93 h 656"/>
                <a:gd name="T10" fmla="*/ 210 w 255"/>
                <a:gd name="T11" fmla="*/ 97 h 656"/>
                <a:gd name="T12" fmla="*/ 93 w 255"/>
                <a:gd name="T13" fmla="*/ 656 h 656"/>
                <a:gd name="T14" fmla="*/ 0 w 2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56">
                  <a:moveTo>
                    <a:pt x="0" y="656"/>
                  </a:moveTo>
                  <a:lnTo>
                    <a:pt x="114" y="97"/>
                  </a:lnTo>
                  <a:lnTo>
                    <a:pt x="67" y="97"/>
                  </a:lnTo>
                  <a:lnTo>
                    <a:pt x="181" y="0"/>
                  </a:lnTo>
                  <a:lnTo>
                    <a:pt x="255" y="93"/>
                  </a:lnTo>
                  <a:lnTo>
                    <a:pt x="210" y="97"/>
                  </a:lnTo>
                  <a:lnTo>
                    <a:pt x="93" y="656"/>
                  </a:lnTo>
                  <a:lnTo>
                    <a:pt x="0" y="656"/>
                  </a:lnTo>
                  <a:close/>
                </a:path>
              </a:pathLst>
            </a:custGeom>
            <a:solidFill>
              <a:srgbClr val="9B1E23"/>
            </a:solidFill>
            <a:ln>
              <a:noFill/>
            </a:ln>
            <a:effectLst>
              <a:outerShdw blurRad="406400" dist="241300" dir="2700000" algn="tl" rotWithShape="0">
                <a:prstClr val="black">
                  <a:alpha val="14000"/>
                </a:prstClr>
              </a:outerShdw>
            </a:effectLst>
          </p:spPr>
          <p:txBody>
            <a:bodyPr anchor="ctr"/>
            <a:lstStyle/>
            <a:p>
              <a:pPr algn="ctr"/>
              <a:endParaRPr dirty="0">
                <a:latin typeface="Mongolian Baiti" panose="03000500000000000000" charset="0"/>
              </a:endParaRPr>
            </a:p>
          </p:txBody>
        </p:sp>
        <p:sp>
          <p:nvSpPr>
            <p:cNvPr id="16" name="Freeform: Shape 34"/>
            <p:cNvSpPr/>
            <p:nvPr/>
          </p:nvSpPr>
          <p:spPr bwMode="auto">
            <a:xfrm>
              <a:off x="7135462" y="3771256"/>
              <a:ext cx="725369" cy="154763"/>
            </a:xfrm>
            <a:custGeom>
              <a:avLst/>
              <a:gdLst>
                <a:gd name="T0" fmla="*/ 173 w 173"/>
                <a:gd name="T1" fmla="*/ 0 h 40"/>
                <a:gd name="T2" fmla="*/ 80 w 173"/>
                <a:gd name="T3" fmla="*/ 0 h 40"/>
                <a:gd name="T4" fmla="*/ 0 w 173"/>
                <a:gd name="T5" fmla="*/ 40 h 40"/>
                <a:gd name="T6" fmla="*/ 95 w 173"/>
                <a:gd name="T7" fmla="*/ 40 h 40"/>
                <a:gd name="T8" fmla="*/ 173 w 173"/>
                <a:gd name="T9" fmla="*/ 0 h 40"/>
              </a:gdLst>
              <a:ahLst/>
              <a:cxnLst>
                <a:cxn ang="0">
                  <a:pos x="T0" y="T1"/>
                </a:cxn>
                <a:cxn ang="0">
                  <a:pos x="T2" y="T3"/>
                </a:cxn>
                <a:cxn ang="0">
                  <a:pos x="T4" y="T5"/>
                </a:cxn>
                <a:cxn ang="0">
                  <a:pos x="T6" y="T7"/>
                </a:cxn>
                <a:cxn ang="0">
                  <a:pos x="T8" y="T9"/>
                </a:cxn>
              </a:cxnLst>
              <a:rect l="0" t="0" r="r" b="b"/>
              <a:pathLst>
                <a:path w="173" h="40">
                  <a:moveTo>
                    <a:pt x="173" y="0"/>
                  </a:moveTo>
                  <a:lnTo>
                    <a:pt x="80" y="0"/>
                  </a:lnTo>
                  <a:lnTo>
                    <a:pt x="0" y="40"/>
                  </a:lnTo>
                  <a:lnTo>
                    <a:pt x="95" y="40"/>
                  </a:lnTo>
                  <a:lnTo>
                    <a:pt x="173" y="0"/>
                  </a:lnTo>
                  <a:close/>
                </a:path>
              </a:pathLst>
            </a:custGeom>
            <a:solidFill>
              <a:srgbClr val="9B1E23"/>
            </a:solidFill>
            <a:ln>
              <a:noFill/>
            </a:ln>
            <a:effectLst>
              <a:outerShdw blurRad="406400" dist="241300" dir="2700000" algn="tl" rotWithShape="0">
                <a:prstClr val="black">
                  <a:alpha val="14000"/>
                </a:prstClr>
              </a:outerShdw>
            </a:effectLst>
          </p:spPr>
          <p:txBody>
            <a:bodyPr anchor="ctr"/>
            <a:lstStyle/>
            <a:p>
              <a:pPr algn="ctr"/>
              <a:endParaRPr dirty="0">
                <a:latin typeface="Mongolian Baiti" panose="03000500000000000000" charset="0"/>
              </a:endParaRPr>
            </a:p>
          </p:txBody>
        </p:sp>
        <p:sp>
          <p:nvSpPr>
            <p:cNvPr id="17" name="Freeform: Shape 33"/>
            <p:cNvSpPr/>
            <p:nvPr/>
          </p:nvSpPr>
          <p:spPr bwMode="auto">
            <a:xfrm>
              <a:off x="6913238" y="2455767"/>
              <a:ext cx="620546" cy="1470257"/>
            </a:xfrm>
            <a:custGeom>
              <a:avLst/>
              <a:gdLst>
                <a:gd name="T0" fmla="*/ 0 w 148"/>
                <a:gd name="T1" fmla="*/ 0 h 380"/>
                <a:gd name="T2" fmla="*/ 98 w 148"/>
                <a:gd name="T3" fmla="*/ 0 h 380"/>
                <a:gd name="T4" fmla="*/ 148 w 148"/>
                <a:gd name="T5" fmla="*/ 380 h 380"/>
                <a:gd name="T6" fmla="*/ 53 w 148"/>
                <a:gd name="T7" fmla="*/ 380 h 380"/>
                <a:gd name="T8" fmla="*/ 0 w 148"/>
                <a:gd name="T9" fmla="*/ 0 h 380"/>
              </a:gdLst>
              <a:ahLst/>
              <a:cxnLst>
                <a:cxn ang="0">
                  <a:pos x="T0" y="T1"/>
                </a:cxn>
                <a:cxn ang="0">
                  <a:pos x="T2" y="T3"/>
                </a:cxn>
                <a:cxn ang="0">
                  <a:pos x="T4" y="T5"/>
                </a:cxn>
                <a:cxn ang="0">
                  <a:pos x="T6" y="T7"/>
                </a:cxn>
                <a:cxn ang="0">
                  <a:pos x="T8" y="T9"/>
                </a:cxn>
              </a:cxnLst>
              <a:rect l="0" t="0" r="r" b="b"/>
              <a:pathLst>
                <a:path w="148" h="380">
                  <a:moveTo>
                    <a:pt x="0" y="0"/>
                  </a:moveTo>
                  <a:lnTo>
                    <a:pt x="98" y="0"/>
                  </a:lnTo>
                  <a:lnTo>
                    <a:pt x="148" y="380"/>
                  </a:lnTo>
                  <a:lnTo>
                    <a:pt x="53" y="380"/>
                  </a:lnTo>
                  <a:lnTo>
                    <a:pt x="0" y="0"/>
                  </a:lnTo>
                  <a:close/>
                </a:path>
              </a:pathLst>
            </a:custGeom>
            <a:solidFill>
              <a:srgbClr val="9B1E23"/>
            </a:solidFill>
            <a:ln>
              <a:noFill/>
            </a:ln>
            <a:effectLst>
              <a:outerShdw blurRad="406400" dist="241300" dir="2700000" algn="tl" rotWithShape="0">
                <a:prstClr val="black">
                  <a:alpha val="14000"/>
                </a:prstClr>
              </a:outerShdw>
            </a:effectLst>
          </p:spPr>
          <p:txBody>
            <a:bodyPr anchor="ctr"/>
            <a:lstStyle/>
            <a:p>
              <a:pPr algn="ctr"/>
              <a:endParaRPr dirty="0">
                <a:latin typeface="Mongolian Baiti" panose="03000500000000000000" charset="0"/>
              </a:endParaRPr>
            </a:p>
          </p:txBody>
        </p:sp>
        <p:sp>
          <p:nvSpPr>
            <p:cNvPr id="18" name="Freeform: Shape 31"/>
            <p:cNvSpPr/>
            <p:nvPr/>
          </p:nvSpPr>
          <p:spPr bwMode="auto">
            <a:xfrm>
              <a:off x="6208838" y="2595055"/>
              <a:ext cx="796648" cy="1779784"/>
            </a:xfrm>
            <a:custGeom>
              <a:avLst/>
              <a:gdLst>
                <a:gd name="T0" fmla="*/ 0 w 190"/>
                <a:gd name="T1" fmla="*/ 460 h 460"/>
                <a:gd name="T2" fmla="*/ 95 w 190"/>
                <a:gd name="T3" fmla="*/ 0 h 460"/>
                <a:gd name="T4" fmla="*/ 190 w 190"/>
                <a:gd name="T5" fmla="*/ 0 h 460"/>
                <a:gd name="T6" fmla="*/ 95 w 190"/>
                <a:gd name="T7" fmla="*/ 460 h 460"/>
                <a:gd name="T8" fmla="*/ 0 w 190"/>
                <a:gd name="T9" fmla="*/ 460 h 460"/>
              </a:gdLst>
              <a:ahLst/>
              <a:cxnLst>
                <a:cxn ang="0">
                  <a:pos x="T0" y="T1"/>
                </a:cxn>
                <a:cxn ang="0">
                  <a:pos x="T2" y="T3"/>
                </a:cxn>
                <a:cxn ang="0">
                  <a:pos x="T4" y="T5"/>
                </a:cxn>
                <a:cxn ang="0">
                  <a:pos x="T6" y="T7"/>
                </a:cxn>
                <a:cxn ang="0">
                  <a:pos x="T8" y="T9"/>
                </a:cxn>
              </a:cxnLst>
              <a:rect l="0" t="0" r="r" b="b"/>
              <a:pathLst>
                <a:path w="190" h="460">
                  <a:moveTo>
                    <a:pt x="0" y="460"/>
                  </a:moveTo>
                  <a:lnTo>
                    <a:pt x="95" y="0"/>
                  </a:lnTo>
                  <a:lnTo>
                    <a:pt x="190" y="0"/>
                  </a:lnTo>
                  <a:lnTo>
                    <a:pt x="95" y="460"/>
                  </a:lnTo>
                  <a:lnTo>
                    <a:pt x="0" y="460"/>
                  </a:lnTo>
                  <a:close/>
                </a:path>
              </a:pathLst>
            </a:custGeom>
            <a:solidFill>
              <a:srgbClr val="9B1E23"/>
            </a:solidFill>
            <a:ln>
              <a:noFill/>
            </a:ln>
            <a:effectLst>
              <a:outerShdw blurRad="406400" dist="241300" dir="2700000" algn="tl" rotWithShape="0">
                <a:prstClr val="black">
                  <a:alpha val="14000"/>
                </a:prstClr>
              </a:outerShdw>
            </a:effectLst>
          </p:spPr>
          <p:txBody>
            <a:bodyPr anchor="ctr"/>
            <a:lstStyle/>
            <a:p>
              <a:pPr algn="ctr"/>
              <a:endParaRPr dirty="0">
                <a:latin typeface="Mongolian Baiti" panose="03000500000000000000" charset="0"/>
              </a:endParaRPr>
            </a:p>
          </p:txBody>
        </p:sp>
        <p:sp>
          <p:nvSpPr>
            <p:cNvPr id="19" name="Freeform: Shape 30"/>
            <p:cNvSpPr/>
            <p:nvPr/>
          </p:nvSpPr>
          <p:spPr bwMode="auto">
            <a:xfrm>
              <a:off x="5877600" y="4374838"/>
              <a:ext cx="729562" cy="158634"/>
            </a:xfrm>
            <a:custGeom>
              <a:avLst/>
              <a:gdLst>
                <a:gd name="T0" fmla="*/ 174 w 174"/>
                <a:gd name="T1" fmla="*/ 0 h 41"/>
                <a:gd name="T2" fmla="*/ 79 w 174"/>
                <a:gd name="T3" fmla="*/ 0 h 41"/>
                <a:gd name="T4" fmla="*/ 0 w 174"/>
                <a:gd name="T5" fmla="*/ 41 h 41"/>
                <a:gd name="T6" fmla="*/ 95 w 174"/>
                <a:gd name="T7" fmla="*/ 41 h 41"/>
                <a:gd name="T8" fmla="*/ 174 w 174"/>
                <a:gd name="T9" fmla="*/ 0 h 41"/>
              </a:gdLst>
              <a:ahLst/>
              <a:cxnLst>
                <a:cxn ang="0">
                  <a:pos x="T0" y="T1"/>
                </a:cxn>
                <a:cxn ang="0">
                  <a:pos x="T2" y="T3"/>
                </a:cxn>
                <a:cxn ang="0">
                  <a:pos x="T4" y="T5"/>
                </a:cxn>
                <a:cxn ang="0">
                  <a:pos x="T6" y="T7"/>
                </a:cxn>
                <a:cxn ang="0">
                  <a:pos x="T8" y="T9"/>
                </a:cxn>
              </a:cxnLst>
              <a:rect l="0" t="0" r="r" b="b"/>
              <a:pathLst>
                <a:path w="174" h="41">
                  <a:moveTo>
                    <a:pt x="174" y="0"/>
                  </a:moveTo>
                  <a:lnTo>
                    <a:pt x="79" y="0"/>
                  </a:lnTo>
                  <a:lnTo>
                    <a:pt x="0" y="41"/>
                  </a:lnTo>
                  <a:lnTo>
                    <a:pt x="95" y="41"/>
                  </a:lnTo>
                  <a:lnTo>
                    <a:pt x="174" y="0"/>
                  </a:lnTo>
                  <a:close/>
                </a:path>
              </a:pathLst>
            </a:custGeom>
            <a:solidFill>
              <a:srgbClr val="9B1E23"/>
            </a:solidFill>
            <a:ln>
              <a:noFill/>
            </a:ln>
            <a:effectLst>
              <a:outerShdw blurRad="406400" dist="241300" dir="2700000" algn="tl" rotWithShape="0">
                <a:prstClr val="black">
                  <a:alpha val="14000"/>
                </a:prstClr>
              </a:outerShdw>
            </a:effectLst>
          </p:spPr>
          <p:txBody>
            <a:bodyPr anchor="ctr"/>
            <a:lstStyle/>
            <a:p>
              <a:pPr algn="ctr"/>
              <a:endParaRPr dirty="0">
                <a:latin typeface="Mongolian Baiti" panose="03000500000000000000" charset="0"/>
              </a:endParaRPr>
            </a:p>
          </p:txBody>
        </p:sp>
        <p:sp>
          <p:nvSpPr>
            <p:cNvPr id="20" name="Freeform: Shape 27"/>
            <p:cNvSpPr/>
            <p:nvPr/>
          </p:nvSpPr>
          <p:spPr bwMode="auto">
            <a:xfrm>
              <a:off x="5659567" y="3051608"/>
              <a:ext cx="616355" cy="1481866"/>
            </a:xfrm>
            <a:custGeom>
              <a:avLst/>
              <a:gdLst>
                <a:gd name="T0" fmla="*/ 52 w 147"/>
                <a:gd name="T1" fmla="*/ 383 h 383"/>
                <a:gd name="T2" fmla="*/ 147 w 147"/>
                <a:gd name="T3" fmla="*/ 383 h 383"/>
                <a:gd name="T4" fmla="*/ 97 w 147"/>
                <a:gd name="T5" fmla="*/ 0 h 383"/>
                <a:gd name="T6" fmla="*/ 0 w 147"/>
                <a:gd name="T7" fmla="*/ 0 h 383"/>
                <a:gd name="T8" fmla="*/ 52 w 147"/>
                <a:gd name="T9" fmla="*/ 383 h 383"/>
              </a:gdLst>
              <a:ahLst/>
              <a:cxnLst>
                <a:cxn ang="0">
                  <a:pos x="T0" y="T1"/>
                </a:cxn>
                <a:cxn ang="0">
                  <a:pos x="T2" y="T3"/>
                </a:cxn>
                <a:cxn ang="0">
                  <a:pos x="T4" y="T5"/>
                </a:cxn>
                <a:cxn ang="0">
                  <a:pos x="T6" y="T7"/>
                </a:cxn>
                <a:cxn ang="0">
                  <a:pos x="T8" y="T9"/>
                </a:cxn>
              </a:cxnLst>
              <a:rect l="0" t="0" r="r" b="b"/>
              <a:pathLst>
                <a:path w="147" h="383">
                  <a:moveTo>
                    <a:pt x="52" y="383"/>
                  </a:moveTo>
                  <a:lnTo>
                    <a:pt x="147" y="383"/>
                  </a:lnTo>
                  <a:lnTo>
                    <a:pt x="97" y="0"/>
                  </a:lnTo>
                  <a:lnTo>
                    <a:pt x="0" y="0"/>
                  </a:lnTo>
                  <a:lnTo>
                    <a:pt x="52" y="383"/>
                  </a:lnTo>
                  <a:close/>
                </a:path>
              </a:pathLst>
            </a:custGeom>
            <a:solidFill>
              <a:srgbClr val="9B1E23"/>
            </a:solidFill>
            <a:ln>
              <a:noFill/>
            </a:ln>
            <a:effectLst>
              <a:outerShdw blurRad="406400" dist="241300" dir="2700000" algn="tl" rotWithShape="0">
                <a:prstClr val="black">
                  <a:alpha val="14000"/>
                </a:prstClr>
              </a:outerShdw>
            </a:effectLst>
          </p:spPr>
          <p:txBody>
            <a:bodyPr anchor="ctr"/>
            <a:lstStyle/>
            <a:p>
              <a:pPr algn="ctr"/>
              <a:endParaRPr dirty="0">
                <a:latin typeface="Mongolian Baiti" panose="03000500000000000000" charset="0"/>
              </a:endParaRPr>
            </a:p>
          </p:txBody>
        </p:sp>
        <p:sp>
          <p:nvSpPr>
            <p:cNvPr id="21" name="Freeform: Shape 29"/>
            <p:cNvSpPr/>
            <p:nvPr/>
          </p:nvSpPr>
          <p:spPr bwMode="auto">
            <a:xfrm>
              <a:off x="4913235" y="3198631"/>
              <a:ext cx="825999" cy="1783656"/>
            </a:xfrm>
            <a:custGeom>
              <a:avLst/>
              <a:gdLst>
                <a:gd name="T0" fmla="*/ 102 w 197"/>
                <a:gd name="T1" fmla="*/ 461 h 461"/>
                <a:gd name="T2" fmla="*/ 0 w 197"/>
                <a:gd name="T3" fmla="*/ 461 h 461"/>
                <a:gd name="T4" fmla="*/ 104 w 197"/>
                <a:gd name="T5" fmla="*/ 0 h 461"/>
                <a:gd name="T6" fmla="*/ 197 w 197"/>
                <a:gd name="T7" fmla="*/ 0 h 461"/>
                <a:gd name="T8" fmla="*/ 102 w 197"/>
                <a:gd name="T9" fmla="*/ 461 h 461"/>
              </a:gdLst>
              <a:ahLst/>
              <a:cxnLst>
                <a:cxn ang="0">
                  <a:pos x="T0" y="T1"/>
                </a:cxn>
                <a:cxn ang="0">
                  <a:pos x="T2" y="T3"/>
                </a:cxn>
                <a:cxn ang="0">
                  <a:pos x="T4" y="T5"/>
                </a:cxn>
                <a:cxn ang="0">
                  <a:pos x="T6" y="T7"/>
                </a:cxn>
                <a:cxn ang="0">
                  <a:pos x="T8" y="T9"/>
                </a:cxn>
              </a:cxnLst>
              <a:rect l="0" t="0" r="r" b="b"/>
              <a:pathLst>
                <a:path w="197" h="461">
                  <a:moveTo>
                    <a:pt x="102" y="461"/>
                  </a:moveTo>
                  <a:lnTo>
                    <a:pt x="0" y="461"/>
                  </a:lnTo>
                  <a:lnTo>
                    <a:pt x="104" y="0"/>
                  </a:lnTo>
                  <a:lnTo>
                    <a:pt x="197" y="0"/>
                  </a:lnTo>
                  <a:lnTo>
                    <a:pt x="102" y="461"/>
                  </a:lnTo>
                  <a:close/>
                </a:path>
              </a:pathLst>
            </a:custGeom>
            <a:solidFill>
              <a:srgbClr val="9B1E23"/>
            </a:solidFill>
            <a:ln>
              <a:noFill/>
            </a:ln>
            <a:effectLst>
              <a:outerShdw blurRad="406400" dist="241300" dir="2700000" algn="tl" rotWithShape="0">
                <a:prstClr val="black">
                  <a:alpha val="14000"/>
                </a:prstClr>
              </a:outerShdw>
            </a:effectLst>
          </p:spPr>
          <p:txBody>
            <a:bodyPr anchor="ctr"/>
            <a:lstStyle/>
            <a:p>
              <a:pPr algn="ctr"/>
              <a:endParaRPr dirty="0">
                <a:latin typeface="Mongolian Baiti" panose="03000500000000000000" charset="0"/>
              </a:endParaRPr>
            </a:p>
          </p:txBody>
        </p:sp>
        <p:sp>
          <p:nvSpPr>
            <p:cNvPr id="22" name="Freeform: Shape 26"/>
            <p:cNvSpPr/>
            <p:nvPr/>
          </p:nvSpPr>
          <p:spPr bwMode="auto">
            <a:xfrm>
              <a:off x="4611350" y="4982287"/>
              <a:ext cx="729562" cy="158634"/>
            </a:xfrm>
            <a:custGeom>
              <a:avLst/>
              <a:gdLst>
                <a:gd name="T0" fmla="*/ 0 w 174"/>
                <a:gd name="T1" fmla="*/ 41 h 41"/>
                <a:gd name="T2" fmla="*/ 72 w 174"/>
                <a:gd name="T3" fmla="*/ 0 h 41"/>
                <a:gd name="T4" fmla="*/ 174 w 174"/>
                <a:gd name="T5" fmla="*/ 0 h 41"/>
                <a:gd name="T6" fmla="*/ 98 w 174"/>
                <a:gd name="T7" fmla="*/ 41 h 41"/>
                <a:gd name="T8" fmla="*/ 0 w 174"/>
                <a:gd name="T9" fmla="*/ 41 h 41"/>
              </a:gdLst>
              <a:ahLst/>
              <a:cxnLst>
                <a:cxn ang="0">
                  <a:pos x="T0" y="T1"/>
                </a:cxn>
                <a:cxn ang="0">
                  <a:pos x="T2" y="T3"/>
                </a:cxn>
                <a:cxn ang="0">
                  <a:pos x="T4" y="T5"/>
                </a:cxn>
                <a:cxn ang="0">
                  <a:pos x="T6" y="T7"/>
                </a:cxn>
                <a:cxn ang="0">
                  <a:pos x="T8" y="T9"/>
                </a:cxn>
              </a:cxnLst>
              <a:rect l="0" t="0" r="r" b="b"/>
              <a:pathLst>
                <a:path w="174" h="41">
                  <a:moveTo>
                    <a:pt x="0" y="41"/>
                  </a:moveTo>
                  <a:lnTo>
                    <a:pt x="72" y="0"/>
                  </a:lnTo>
                  <a:lnTo>
                    <a:pt x="174" y="0"/>
                  </a:lnTo>
                  <a:lnTo>
                    <a:pt x="98" y="41"/>
                  </a:lnTo>
                  <a:lnTo>
                    <a:pt x="0" y="41"/>
                  </a:lnTo>
                  <a:close/>
                </a:path>
              </a:pathLst>
            </a:custGeom>
            <a:solidFill>
              <a:srgbClr val="9B1E23"/>
            </a:solidFill>
            <a:ln>
              <a:noFill/>
            </a:ln>
            <a:effectLst>
              <a:outerShdw blurRad="406400" dist="241300" dir="2700000" algn="tl" rotWithShape="0">
                <a:prstClr val="black">
                  <a:alpha val="14000"/>
                </a:prstClr>
              </a:outerShdw>
            </a:effectLst>
          </p:spPr>
          <p:txBody>
            <a:bodyPr anchor="ctr"/>
            <a:lstStyle/>
            <a:p>
              <a:pPr algn="ctr"/>
              <a:endParaRPr dirty="0">
                <a:latin typeface="Mongolian Baiti" panose="03000500000000000000" charset="0"/>
              </a:endParaRPr>
            </a:p>
          </p:txBody>
        </p:sp>
        <p:sp>
          <p:nvSpPr>
            <p:cNvPr id="23" name="Freeform: Shape 22"/>
            <p:cNvSpPr/>
            <p:nvPr/>
          </p:nvSpPr>
          <p:spPr bwMode="auto">
            <a:xfrm>
              <a:off x="4393315" y="3659057"/>
              <a:ext cx="628935" cy="1481866"/>
            </a:xfrm>
            <a:custGeom>
              <a:avLst/>
              <a:gdLst>
                <a:gd name="T0" fmla="*/ 0 w 150"/>
                <a:gd name="T1" fmla="*/ 0 h 383"/>
                <a:gd name="T2" fmla="*/ 52 w 150"/>
                <a:gd name="T3" fmla="*/ 383 h 383"/>
                <a:gd name="T4" fmla="*/ 150 w 150"/>
                <a:gd name="T5" fmla="*/ 383 h 383"/>
                <a:gd name="T6" fmla="*/ 100 w 150"/>
                <a:gd name="T7" fmla="*/ 0 h 383"/>
                <a:gd name="T8" fmla="*/ 0 w 150"/>
                <a:gd name="T9" fmla="*/ 0 h 383"/>
              </a:gdLst>
              <a:ahLst/>
              <a:cxnLst>
                <a:cxn ang="0">
                  <a:pos x="T0" y="T1"/>
                </a:cxn>
                <a:cxn ang="0">
                  <a:pos x="T2" y="T3"/>
                </a:cxn>
                <a:cxn ang="0">
                  <a:pos x="T4" y="T5"/>
                </a:cxn>
                <a:cxn ang="0">
                  <a:pos x="T6" y="T7"/>
                </a:cxn>
                <a:cxn ang="0">
                  <a:pos x="T8" y="T9"/>
                </a:cxn>
              </a:cxnLst>
              <a:rect l="0" t="0" r="r" b="b"/>
              <a:pathLst>
                <a:path w="150" h="383">
                  <a:moveTo>
                    <a:pt x="0" y="0"/>
                  </a:moveTo>
                  <a:lnTo>
                    <a:pt x="52" y="383"/>
                  </a:lnTo>
                  <a:lnTo>
                    <a:pt x="150" y="383"/>
                  </a:lnTo>
                  <a:lnTo>
                    <a:pt x="100" y="0"/>
                  </a:lnTo>
                  <a:lnTo>
                    <a:pt x="0" y="0"/>
                  </a:lnTo>
                  <a:close/>
                </a:path>
              </a:pathLst>
            </a:custGeom>
            <a:solidFill>
              <a:srgbClr val="9B1E23"/>
            </a:solidFill>
            <a:ln>
              <a:noFill/>
            </a:ln>
            <a:effectLst>
              <a:outerShdw blurRad="406400" dist="241300" dir="2700000" algn="tl" rotWithShape="0">
                <a:prstClr val="black">
                  <a:alpha val="14000"/>
                </a:prstClr>
              </a:outerShdw>
            </a:effectLst>
          </p:spPr>
          <p:txBody>
            <a:bodyPr anchor="ctr"/>
            <a:lstStyle/>
            <a:p>
              <a:pPr algn="ctr"/>
              <a:endParaRPr dirty="0">
                <a:latin typeface="Mongolian Baiti" panose="03000500000000000000" charset="0"/>
              </a:endParaRPr>
            </a:p>
          </p:txBody>
        </p:sp>
        <p:sp>
          <p:nvSpPr>
            <p:cNvPr id="24" name="Freeform: Shape 23"/>
            <p:cNvSpPr/>
            <p:nvPr/>
          </p:nvSpPr>
          <p:spPr bwMode="auto">
            <a:xfrm>
              <a:off x="4393315" y="3659057"/>
              <a:ext cx="628935" cy="1481866"/>
            </a:xfrm>
            <a:custGeom>
              <a:avLst/>
              <a:gdLst>
                <a:gd name="T0" fmla="*/ 0 w 150"/>
                <a:gd name="T1" fmla="*/ 0 h 383"/>
                <a:gd name="T2" fmla="*/ 52 w 150"/>
                <a:gd name="T3" fmla="*/ 383 h 383"/>
                <a:gd name="T4" fmla="*/ 150 w 150"/>
                <a:gd name="T5" fmla="*/ 383 h 383"/>
                <a:gd name="T6" fmla="*/ 100 w 150"/>
                <a:gd name="T7" fmla="*/ 0 h 383"/>
              </a:gdLst>
              <a:ahLst/>
              <a:cxnLst>
                <a:cxn ang="0">
                  <a:pos x="T0" y="T1"/>
                </a:cxn>
                <a:cxn ang="0">
                  <a:pos x="T2" y="T3"/>
                </a:cxn>
                <a:cxn ang="0">
                  <a:pos x="T4" y="T5"/>
                </a:cxn>
                <a:cxn ang="0">
                  <a:pos x="T6" y="T7"/>
                </a:cxn>
              </a:cxnLst>
              <a:rect l="0" t="0" r="r" b="b"/>
              <a:pathLst>
                <a:path w="150" h="383">
                  <a:moveTo>
                    <a:pt x="0" y="0"/>
                  </a:moveTo>
                  <a:lnTo>
                    <a:pt x="52" y="383"/>
                  </a:lnTo>
                  <a:lnTo>
                    <a:pt x="150" y="383"/>
                  </a:lnTo>
                  <a:lnTo>
                    <a:pt x="100" y="0"/>
                  </a:lnTo>
                </a:path>
              </a:pathLst>
            </a:custGeom>
            <a:solidFill>
              <a:srgbClr val="9B1E23"/>
            </a:solidFill>
            <a:ln>
              <a:noFill/>
            </a:ln>
            <a:effectLst>
              <a:outerShdw blurRad="406400" dist="241300" dir="2700000" algn="tl" rotWithShape="0">
                <a:prstClr val="black">
                  <a:alpha val="14000"/>
                </a:prstClr>
              </a:outerShdw>
            </a:effectLst>
          </p:spPr>
          <p:txBody>
            <a:bodyPr anchor="ctr"/>
            <a:lstStyle/>
            <a:p>
              <a:pPr algn="ctr"/>
              <a:endParaRPr dirty="0">
                <a:latin typeface="Mongolian Baiti" panose="03000500000000000000" charset="0"/>
              </a:endParaRPr>
            </a:p>
          </p:txBody>
        </p:sp>
        <p:sp>
          <p:nvSpPr>
            <p:cNvPr id="25" name="Freeform: Shape 24"/>
            <p:cNvSpPr/>
            <p:nvPr/>
          </p:nvSpPr>
          <p:spPr bwMode="auto">
            <a:xfrm>
              <a:off x="4083046" y="3659057"/>
              <a:ext cx="729562" cy="147026"/>
            </a:xfrm>
            <a:custGeom>
              <a:avLst/>
              <a:gdLst>
                <a:gd name="T0" fmla="*/ 95 w 174"/>
                <a:gd name="T1" fmla="*/ 38 h 38"/>
                <a:gd name="T2" fmla="*/ 0 w 174"/>
                <a:gd name="T3" fmla="*/ 38 h 38"/>
                <a:gd name="T4" fmla="*/ 74 w 174"/>
                <a:gd name="T5" fmla="*/ 0 h 38"/>
                <a:gd name="T6" fmla="*/ 174 w 174"/>
                <a:gd name="T7" fmla="*/ 0 h 38"/>
                <a:gd name="T8" fmla="*/ 95 w 174"/>
                <a:gd name="T9" fmla="*/ 38 h 38"/>
              </a:gdLst>
              <a:ahLst/>
              <a:cxnLst>
                <a:cxn ang="0">
                  <a:pos x="T0" y="T1"/>
                </a:cxn>
                <a:cxn ang="0">
                  <a:pos x="T2" y="T3"/>
                </a:cxn>
                <a:cxn ang="0">
                  <a:pos x="T4" y="T5"/>
                </a:cxn>
                <a:cxn ang="0">
                  <a:pos x="T6" y="T7"/>
                </a:cxn>
                <a:cxn ang="0">
                  <a:pos x="T8" y="T9"/>
                </a:cxn>
              </a:cxnLst>
              <a:rect l="0" t="0" r="r" b="b"/>
              <a:pathLst>
                <a:path w="174" h="38">
                  <a:moveTo>
                    <a:pt x="95" y="38"/>
                  </a:moveTo>
                  <a:lnTo>
                    <a:pt x="0" y="38"/>
                  </a:lnTo>
                  <a:lnTo>
                    <a:pt x="74" y="0"/>
                  </a:lnTo>
                  <a:lnTo>
                    <a:pt x="174" y="0"/>
                  </a:lnTo>
                  <a:lnTo>
                    <a:pt x="95" y="38"/>
                  </a:lnTo>
                  <a:close/>
                </a:path>
              </a:pathLst>
            </a:custGeom>
            <a:solidFill>
              <a:srgbClr val="9B1E23"/>
            </a:solidFill>
            <a:ln>
              <a:noFill/>
            </a:ln>
            <a:effectLst>
              <a:outerShdw blurRad="406400" dist="241300" dir="2700000" algn="tl" rotWithShape="0">
                <a:prstClr val="black">
                  <a:alpha val="14000"/>
                </a:prstClr>
              </a:outerShdw>
            </a:effectLst>
          </p:spPr>
          <p:txBody>
            <a:bodyPr anchor="ctr"/>
            <a:lstStyle/>
            <a:p>
              <a:pPr algn="ctr"/>
              <a:endParaRPr dirty="0">
                <a:latin typeface="Mongolian Baiti" panose="03000500000000000000" charset="0"/>
              </a:endParaRPr>
            </a:p>
          </p:txBody>
        </p:sp>
        <p:sp>
          <p:nvSpPr>
            <p:cNvPr id="26" name="Freeform: Shape 25"/>
            <p:cNvSpPr/>
            <p:nvPr/>
          </p:nvSpPr>
          <p:spPr bwMode="auto">
            <a:xfrm>
              <a:off x="3684720" y="3806080"/>
              <a:ext cx="796648" cy="1783656"/>
            </a:xfrm>
            <a:custGeom>
              <a:avLst/>
              <a:gdLst>
                <a:gd name="T0" fmla="*/ 0 w 190"/>
                <a:gd name="T1" fmla="*/ 461 h 461"/>
                <a:gd name="T2" fmla="*/ 95 w 190"/>
                <a:gd name="T3" fmla="*/ 461 h 461"/>
                <a:gd name="T4" fmla="*/ 190 w 190"/>
                <a:gd name="T5" fmla="*/ 0 h 461"/>
                <a:gd name="T6" fmla="*/ 95 w 190"/>
                <a:gd name="T7" fmla="*/ 0 h 461"/>
                <a:gd name="T8" fmla="*/ 0 w 190"/>
                <a:gd name="T9" fmla="*/ 461 h 461"/>
              </a:gdLst>
              <a:ahLst/>
              <a:cxnLst>
                <a:cxn ang="0">
                  <a:pos x="T0" y="T1"/>
                </a:cxn>
                <a:cxn ang="0">
                  <a:pos x="T2" y="T3"/>
                </a:cxn>
                <a:cxn ang="0">
                  <a:pos x="T4" y="T5"/>
                </a:cxn>
                <a:cxn ang="0">
                  <a:pos x="T6" y="T7"/>
                </a:cxn>
                <a:cxn ang="0">
                  <a:pos x="T8" y="T9"/>
                </a:cxn>
              </a:cxnLst>
              <a:rect l="0" t="0" r="r" b="b"/>
              <a:pathLst>
                <a:path w="190" h="461">
                  <a:moveTo>
                    <a:pt x="0" y="461"/>
                  </a:moveTo>
                  <a:lnTo>
                    <a:pt x="95" y="461"/>
                  </a:lnTo>
                  <a:lnTo>
                    <a:pt x="190" y="0"/>
                  </a:lnTo>
                  <a:lnTo>
                    <a:pt x="95" y="0"/>
                  </a:lnTo>
                  <a:lnTo>
                    <a:pt x="0" y="461"/>
                  </a:lnTo>
                  <a:close/>
                </a:path>
              </a:pathLst>
            </a:custGeom>
            <a:solidFill>
              <a:srgbClr val="9B1E23"/>
            </a:solidFill>
            <a:ln>
              <a:noFill/>
            </a:ln>
            <a:effectLst>
              <a:outerShdw blurRad="406400" dist="241300" dir="2700000" algn="tl" rotWithShape="0">
                <a:prstClr val="black">
                  <a:alpha val="14000"/>
                </a:prstClr>
              </a:outerShdw>
            </a:effectLst>
          </p:spPr>
          <p:txBody>
            <a:bodyPr anchor="ctr"/>
            <a:lstStyle/>
            <a:p>
              <a:pPr algn="ctr"/>
              <a:endParaRPr dirty="0">
                <a:latin typeface="Mongolian Baiti" panose="03000500000000000000" charset="0"/>
              </a:endParaRPr>
            </a:p>
          </p:txBody>
        </p:sp>
        <p:sp>
          <p:nvSpPr>
            <p:cNvPr id="27" name="Freeform: Shape 28"/>
            <p:cNvSpPr/>
            <p:nvPr/>
          </p:nvSpPr>
          <p:spPr bwMode="auto">
            <a:xfrm>
              <a:off x="5349294" y="3051608"/>
              <a:ext cx="716985" cy="147026"/>
            </a:xfrm>
            <a:custGeom>
              <a:avLst/>
              <a:gdLst>
                <a:gd name="T0" fmla="*/ 0 w 171"/>
                <a:gd name="T1" fmla="*/ 38 h 38"/>
                <a:gd name="T2" fmla="*/ 93 w 171"/>
                <a:gd name="T3" fmla="*/ 38 h 38"/>
                <a:gd name="T4" fmla="*/ 171 w 171"/>
                <a:gd name="T5" fmla="*/ 0 h 38"/>
                <a:gd name="T6" fmla="*/ 74 w 171"/>
                <a:gd name="T7" fmla="*/ 0 h 38"/>
                <a:gd name="T8" fmla="*/ 0 w 171"/>
                <a:gd name="T9" fmla="*/ 38 h 38"/>
              </a:gdLst>
              <a:ahLst/>
              <a:cxnLst>
                <a:cxn ang="0">
                  <a:pos x="T0" y="T1"/>
                </a:cxn>
                <a:cxn ang="0">
                  <a:pos x="T2" y="T3"/>
                </a:cxn>
                <a:cxn ang="0">
                  <a:pos x="T4" y="T5"/>
                </a:cxn>
                <a:cxn ang="0">
                  <a:pos x="T6" y="T7"/>
                </a:cxn>
                <a:cxn ang="0">
                  <a:pos x="T8" y="T9"/>
                </a:cxn>
              </a:cxnLst>
              <a:rect l="0" t="0" r="r" b="b"/>
              <a:pathLst>
                <a:path w="171" h="38">
                  <a:moveTo>
                    <a:pt x="0" y="38"/>
                  </a:moveTo>
                  <a:lnTo>
                    <a:pt x="93" y="38"/>
                  </a:lnTo>
                  <a:lnTo>
                    <a:pt x="171" y="0"/>
                  </a:lnTo>
                  <a:lnTo>
                    <a:pt x="74" y="0"/>
                  </a:lnTo>
                  <a:lnTo>
                    <a:pt x="0" y="38"/>
                  </a:lnTo>
                  <a:close/>
                </a:path>
              </a:pathLst>
            </a:custGeom>
            <a:solidFill>
              <a:srgbClr val="9B1E23"/>
            </a:solidFill>
            <a:ln>
              <a:noFill/>
            </a:ln>
            <a:effectLst>
              <a:outerShdw blurRad="406400" dist="241300" dir="2700000" algn="tl" rotWithShape="0">
                <a:prstClr val="black">
                  <a:alpha val="14000"/>
                </a:prstClr>
              </a:outerShdw>
            </a:effectLst>
          </p:spPr>
          <p:txBody>
            <a:bodyPr anchor="ctr"/>
            <a:lstStyle/>
            <a:p>
              <a:pPr algn="ctr"/>
              <a:endParaRPr dirty="0">
                <a:latin typeface="Mongolian Baiti" panose="03000500000000000000" charset="0"/>
              </a:endParaRPr>
            </a:p>
          </p:txBody>
        </p:sp>
        <p:sp>
          <p:nvSpPr>
            <p:cNvPr id="28" name="Freeform: Shape 32"/>
            <p:cNvSpPr/>
            <p:nvPr/>
          </p:nvSpPr>
          <p:spPr bwMode="auto">
            <a:xfrm>
              <a:off x="6607159" y="2455767"/>
              <a:ext cx="716985" cy="139287"/>
            </a:xfrm>
            <a:custGeom>
              <a:avLst/>
              <a:gdLst>
                <a:gd name="T0" fmla="*/ 0 w 171"/>
                <a:gd name="T1" fmla="*/ 36 h 36"/>
                <a:gd name="T2" fmla="*/ 95 w 171"/>
                <a:gd name="T3" fmla="*/ 36 h 36"/>
                <a:gd name="T4" fmla="*/ 171 w 171"/>
                <a:gd name="T5" fmla="*/ 0 h 36"/>
                <a:gd name="T6" fmla="*/ 73 w 171"/>
                <a:gd name="T7" fmla="*/ 0 h 36"/>
                <a:gd name="T8" fmla="*/ 0 w 171"/>
                <a:gd name="T9" fmla="*/ 36 h 36"/>
              </a:gdLst>
              <a:ahLst/>
              <a:cxnLst>
                <a:cxn ang="0">
                  <a:pos x="T0" y="T1"/>
                </a:cxn>
                <a:cxn ang="0">
                  <a:pos x="T2" y="T3"/>
                </a:cxn>
                <a:cxn ang="0">
                  <a:pos x="T4" y="T5"/>
                </a:cxn>
                <a:cxn ang="0">
                  <a:pos x="T6" y="T7"/>
                </a:cxn>
                <a:cxn ang="0">
                  <a:pos x="T8" y="T9"/>
                </a:cxn>
              </a:cxnLst>
              <a:rect l="0" t="0" r="r" b="b"/>
              <a:pathLst>
                <a:path w="171" h="36">
                  <a:moveTo>
                    <a:pt x="0" y="36"/>
                  </a:moveTo>
                  <a:lnTo>
                    <a:pt x="95" y="36"/>
                  </a:lnTo>
                  <a:lnTo>
                    <a:pt x="171" y="0"/>
                  </a:lnTo>
                  <a:lnTo>
                    <a:pt x="73" y="0"/>
                  </a:lnTo>
                  <a:lnTo>
                    <a:pt x="0" y="36"/>
                  </a:lnTo>
                  <a:close/>
                </a:path>
              </a:pathLst>
            </a:custGeom>
            <a:solidFill>
              <a:srgbClr val="9B1E23"/>
            </a:solidFill>
            <a:ln>
              <a:noFill/>
            </a:ln>
            <a:effectLst>
              <a:outerShdw blurRad="406400" dist="241300" dir="2700000" algn="tl" rotWithShape="0">
                <a:prstClr val="black">
                  <a:alpha val="14000"/>
                </a:prstClr>
              </a:outerShdw>
            </a:effectLst>
          </p:spPr>
          <p:txBody>
            <a:bodyPr anchor="ctr"/>
            <a:lstStyle/>
            <a:p>
              <a:pPr algn="ctr"/>
              <a:endParaRPr dirty="0">
                <a:latin typeface="Mongolian Baiti" panose="03000500000000000000" charset="0"/>
              </a:endParaRPr>
            </a:p>
          </p:txBody>
        </p:sp>
      </p:grpSp>
      <p:sp>
        <p:nvSpPr>
          <p:cNvPr id="29" name="矩形 28"/>
          <p:cNvSpPr/>
          <p:nvPr/>
        </p:nvSpPr>
        <p:spPr>
          <a:xfrm>
            <a:off x="562252" y="1266367"/>
            <a:ext cx="5723138" cy="1938992"/>
          </a:xfrm>
          <a:prstGeom prst="rect">
            <a:avLst/>
          </a:prstGeom>
        </p:spPr>
        <p:txBody>
          <a:bodyPr wrap="square">
            <a:spAutoFit/>
          </a:bodyPr>
          <a:lstStyle/>
          <a:p>
            <a:r>
              <a:rPr lang="zh-CN" altLang="en-US" sz="2000" dirty="0" smtClean="0"/>
              <a:t>前世</a:t>
            </a:r>
            <a:r>
              <a:rPr lang="zh-CN" altLang="en-US" sz="2000" dirty="0" smtClean="0"/>
              <a:t>：随着我国加入</a:t>
            </a:r>
            <a:r>
              <a:rPr lang="en-US" altLang="zh-CN" sz="2000" dirty="0" smtClean="0"/>
              <a:t>WTO</a:t>
            </a:r>
            <a:r>
              <a:rPr lang="zh-CN" altLang="en-US" sz="2000" dirty="0" smtClean="0"/>
              <a:t>及</a:t>
            </a:r>
            <a:r>
              <a:rPr lang="zh-CN" altLang="en-US" sz="2000" dirty="0" smtClean="0"/>
              <a:t>进</a:t>
            </a:r>
            <a:r>
              <a:rPr lang="zh-CN" altLang="en-US" sz="2000" dirty="0" smtClean="0"/>
              <a:t>出口经营权的开放</a:t>
            </a:r>
            <a:r>
              <a:rPr lang="zh-CN" altLang="en-US" sz="2000" dirty="0" smtClean="0"/>
              <a:t>，出</a:t>
            </a:r>
            <a:r>
              <a:rPr lang="zh-CN" altLang="en-US" sz="2000" dirty="0" smtClean="0"/>
              <a:t>现了一批更加市场化的，依靠专业和效率取胜的民营及部分国</a:t>
            </a:r>
            <a:r>
              <a:rPr lang="zh-CN" altLang="en-US" sz="2000" dirty="0" smtClean="0"/>
              <a:t>企</a:t>
            </a:r>
            <a:r>
              <a:rPr lang="zh-CN" altLang="en-US" sz="2000" dirty="0" smtClean="0"/>
              <a:t>运</a:t>
            </a:r>
            <a:r>
              <a:rPr lang="zh-CN" altLang="en-US" sz="2000" dirty="0" smtClean="0"/>
              <a:t>营的代</a:t>
            </a:r>
            <a:r>
              <a:rPr lang="zh-CN" altLang="en-US" sz="2000" dirty="0" smtClean="0"/>
              <a:t>理服务公</a:t>
            </a:r>
            <a:r>
              <a:rPr lang="zh-CN" altLang="en-US" sz="2000" dirty="0" smtClean="0"/>
              <a:t>司。同时，随</a:t>
            </a:r>
            <a:r>
              <a:rPr lang="zh-CN" altLang="en-US" sz="2000" dirty="0" smtClean="0"/>
              <a:t>着互联网的普及，信息的不对称被逐步消除</a:t>
            </a:r>
            <a:r>
              <a:rPr lang="zh-CN" altLang="en-US" sz="2000" dirty="0" smtClean="0"/>
              <a:t>，我国</a:t>
            </a:r>
            <a:r>
              <a:rPr lang="zh-CN" altLang="en-US" sz="2000" dirty="0" smtClean="0"/>
              <a:t>中小出口企业很难再靠传统外贸模式赚取利润，整个中国外贸面临升级。</a:t>
            </a:r>
            <a:endParaRPr lang="zh-CN" altLang="en-US" sz="2000" dirty="0"/>
          </a:p>
        </p:txBody>
      </p:sp>
      <p:sp>
        <p:nvSpPr>
          <p:cNvPr id="30" name="矩形 29"/>
          <p:cNvSpPr/>
          <p:nvPr/>
        </p:nvSpPr>
        <p:spPr>
          <a:xfrm>
            <a:off x="6351973" y="4215233"/>
            <a:ext cx="5723138" cy="2246769"/>
          </a:xfrm>
          <a:prstGeom prst="rect">
            <a:avLst/>
          </a:prstGeom>
        </p:spPr>
        <p:txBody>
          <a:bodyPr wrap="square">
            <a:spAutoFit/>
          </a:bodyPr>
          <a:lstStyle/>
          <a:p>
            <a:r>
              <a:rPr lang="zh-CN" altLang="en-US" sz="2000" dirty="0" smtClean="0"/>
              <a:t>今生：在上述国家政策的支持下，外贸综合服务企业逐步打通</a:t>
            </a:r>
            <a:r>
              <a:rPr lang="zh-CN" altLang="en-US" sz="2000" dirty="0" smtClean="0"/>
              <a:t>海关、外管、国税、商检等监管部</a:t>
            </a:r>
            <a:r>
              <a:rPr lang="zh-CN" altLang="en-US" sz="2000" dirty="0" smtClean="0"/>
              <a:t>门政策，</a:t>
            </a:r>
            <a:r>
              <a:rPr lang="zh-CN" altLang="en-US" sz="2000" dirty="0" smtClean="0"/>
              <a:t>为外贸综合服务的合法性扫清障</a:t>
            </a:r>
            <a:r>
              <a:rPr lang="zh-CN" altLang="en-US" sz="2000" dirty="0" smtClean="0"/>
              <a:t>碍，外贸综合服务企业得以以平台形式完全承接中小企业在各外贸环节。</a:t>
            </a:r>
            <a:r>
              <a:rPr lang="zh-CN" altLang="en-US" sz="2000" dirty="0" smtClean="0"/>
              <a:t>外贸综合服务企业已经如雨后春笋一般在中国大地上成长起来，开创了外贸综合服务这一新兴产业。</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par>
                                <p:cTn id="24" presetID="22" presetClass="entr" presetSubtype="2"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49"/>
                            </p:stCondLst>
                            <p:childTnLst>
                              <p:par>
                                <p:cTn id="28" presetID="42"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V 形 21"/>
          <p:cNvSpPr/>
          <p:nvPr/>
        </p:nvSpPr>
        <p:spPr>
          <a:xfrm>
            <a:off x="464457" y="362856"/>
            <a:ext cx="361606" cy="377372"/>
          </a:xfrm>
          <a:prstGeom prst="chevron">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latin typeface="Mongolian Baiti" panose="03000500000000000000" charset="0"/>
              <a:ea typeface="Mongolian Baiti" panose="03000500000000000000" charset="0"/>
            </a:endParaRPr>
          </a:p>
        </p:txBody>
      </p:sp>
      <p:sp>
        <p:nvSpPr>
          <p:cNvPr id="3" name="箭头: V 形 22"/>
          <p:cNvSpPr/>
          <p:nvPr/>
        </p:nvSpPr>
        <p:spPr>
          <a:xfrm>
            <a:off x="745335" y="362856"/>
            <a:ext cx="361606" cy="377372"/>
          </a:xfrm>
          <a:prstGeom prst="chevron">
            <a:avLst/>
          </a:prstGeom>
          <a:solidFill>
            <a:srgbClr val="1B2F47"/>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latin typeface="Mongolian Baiti" panose="03000500000000000000" charset="0"/>
              <a:ea typeface="Mongolian Baiti" panose="03000500000000000000" charset="0"/>
            </a:endParaRPr>
          </a:p>
        </p:txBody>
      </p:sp>
      <p:cxnSp>
        <p:nvCxnSpPr>
          <p:cNvPr id="4" name="直接连接符 3"/>
          <p:cNvCxnSpPr>
            <a:stCxn id="9" idx="3"/>
          </p:cNvCxnSpPr>
          <p:nvPr/>
        </p:nvCxnSpPr>
        <p:spPr>
          <a:xfrm>
            <a:off x="5712109" y="562131"/>
            <a:ext cx="534360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1239724" y="468469"/>
            <a:ext cx="324304" cy="187323"/>
            <a:chOff x="9419771" y="-562044"/>
            <a:chExt cx="551543" cy="187323"/>
          </a:xfrm>
        </p:grpSpPr>
        <p:cxnSp>
          <p:nvCxnSpPr>
            <p:cNvPr id="6" name="直接连接符 5"/>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189717" y="300521"/>
            <a:ext cx="4522392" cy="523220"/>
          </a:xfrm>
          <a:prstGeom prst="rect">
            <a:avLst/>
          </a:prstGeom>
          <a:noFill/>
        </p:spPr>
        <p:txBody>
          <a:bodyPr wrap="none" rtlCol="0">
            <a:spAutoFit/>
            <a:scene3d>
              <a:camera prst="orthographicFront"/>
              <a:lightRig rig="threePt" dir="t"/>
            </a:scene3d>
            <a:sp3d contourW="12700"/>
          </a:bodyPr>
          <a:lstStyle/>
          <a:p>
            <a:r>
              <a:rPr lang="zh-CN" altLang="en-US" sz="2800" dirty="0" smtClean="0">
                <a:solidFill>
                  <a:srgbClr val="9B1E23"/>
                </a:solidFill>
                <a:latin typeface="Mongolian Baiti" panose="03000500000000000000" charset="0"/>
                <a:ea typeface="Mongolian Baiti" panose="03000500000000000000" charset="0"/>
              </a:rPr>
              <a:t>一、</a:t>
            </a:r>
            <a:r>
              <a:rPr lang="zh-CN" altLang="en-US" sz="2800" dirty="0" smtClean="0">
                <a:solidFill>
                  <a:srgbClr val="9B1E23"/>
                </a:solidFill>
                <a:latin typeface="Mongolian Baiti" panose="03000500000000000000" charset="0"/>
                <a:ea typeface="Mongolian Baiti" panose="03000500000000000000" charset="0"/>
                <a:cs typeface="Mongolian Baiti" panose="03000500000000000000" charset="0"/>
              </a:rPr>
              <a:t>外综服介绍</a:t>
            </a:r>
            <a:r>
              <a:rPr lang="en-US" altLang="zh-CN" sz="2800" dirty="0" smtClean="0">
                <a:solidFill>
                  <a:srgbClr val="9B1E23"/>
                </a:solidFill>
                <a:latin typeface="Mongolian Baiti" panose="03000500000000000000" charset="0"/>
                <a:ea typeface="Mongolian Baiti" panose="03000500000000000000" charset="0"/>
              </a:rPr>
              <a:t>—</a:t>
            </a:r>
            <a:r>
              <a:rPr lang="zh-CN" altLang="en-US" sz="2800" dirty="0" smtClean="0">
                <a:solidFill>
                  <a:srgbClr val="9B1E23"/>
                </a:solidFill>
                <a:latin typeface="Mongolian Baiti" panose="03000500000000000000" charset="0"/>
                <a:ea typeface="Mongolian Baiti" panose="03000500000000000000" charset="0"/>
              </a:rPr>
              <a:t>使用优势</a:t>
            </a:r>
            <a:endParaRPr lang="zh-CN" altLang="en-US" sz="2800" dirty="0" smtClean="0">
              <a:solidFill>
                <a:srgbClr val="9B1E23"/>
              </a:solidFill>
              <a:latin typeface="Mongolian Baiti" panose="03000500000000000000" charset="0"/>
              <a:ea typeface="Mongolian Baiti" panose="03000500000000000000" charset="0"/>
            </a:endParaRPr>
          </a:p>
        </p:txBody>
      </p:sp>
      <p:grpSp>
        <p:nvGrpSpPr>
          <p:cNvPr id="10" name="组合 9"/>
          <p:cNvGrpSpPr/>
          <p:nvPr/>
        </p:nvGrpSpPr>
        <p:grpSpPr>
          <a:xfrm>
            <a:off x="418283" y="958787"/>
            <a:ext cx="3425748" cy="5389117"/>
            <a:chOff x="515938" y="1803400"/>
            <a:chExt cx="3236384" cy="3949700"/>
          </a:xfrm>
        </p:grpSpPr>
        <p:sp>
          <p:nvSpPr>
            <p:cNvPr id="11" name="矩形 10"/>
            <p:cNvSpPr/>
            <p:nvPr/>
          </p:nvSpPr>
          <p:spPr>
            <a:xfrm>
              <a:off x="515938" y="1803400"/>
              <a:ext cx="3236384" cy="3949700"/>
            </a:xfrm>
            <a:prstGeom prst="rect">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golian Baiti" panose="03000500000000000000" charset="0"/>
                <a:ea typeface="Mongolian Baiti" panose="03000500000000000000" charset="0"/>
              </a:endParaRPr>
            </a:p>
          </p:txBody>
        </p:sp>
        <p:sp>
          <p:nvSpPr>
            <p:cNvPr id="12" name="矩形 11"/>
            <p:cNvSpPr/>
            <p:nvPr/>
          </p:nvSpPr>
          <p:spPr>
            <a:xfrm>
              <a:off x="515938" y="2028319"/>
              <a:ext cx="3236384" cy="3483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golian Baiti" panose="03000500000000000000" charset="0"/>
                <a:ea typeface="Mongolian Baiti" panose="03000500000000000000" charset="0"/>
              </a:endParaRPr>
            </a:p>
          </p:txBody>
        </p:sp>
        <p:grpSp>
          <p:nvGrpSpPr>
            <p:cNvPr id="14" name="组合 13"/>
            <p:cNvGrpSpPr/>
            <p:nvPr/>
          </p:nvGrpSpPr>
          <p:grpSpPr>
            <a:xfrm>
              <a:off x="699478" y="2481105"/>
              <a:ext cx="2818011" cy="2413876"/>
              <a:chOff x="5658653" y="2995580"/>
              <a:chExt cx="2818011" cy="2413876"/>
            </a:xfrm>
          </p:grpSpPr>
          <p:sp>
            <p:nvSpPr>
              <p:cNvPr id="16" name="矩形 15"/>
              <p:cNvSpPr/>
              <p:nvPr/>
            </p:nvSpPr>
            <p:spPr>
              <a:xfrm>
                <a:off x="5658653" y="3446994"/>
                <a:ext cx="2818011" cy="1962462"/>
              </a:xfrm>
              <a:prstGeom prst="rect">
                <a:avLst/>
              </a:prstGeom>
            </p:spPr>
            <p:txBody>
              <a:bodyPr wrap="square">
                <a:spAutoFit/>
              </a:bodyPr>
              <a:lstStyle/>
              <a:p>
                <a:pPr algn="just">
                  <a:lnSpc>
                    <a:spcPct val="120000"/>
                  </a:lnSpc>
                </a:pPr>
                <a:r>
                  <a:rPr lang="zh-CN" altLang="en-US" sz="2000" dirty="0" smtClean="0">
                    <a:solidFill>
                      <a:schemeClr val="tx1">
                        <a:lumMod val="65000"/>
                        <a:lumOff val="35000"/>
                      </a:schemeClr>
                    </a:solidFill>
                    <a:latin typeface="Mongolian Baiti" panose="03000500000000000000" charset="0"/>
                    <a:ea typeface="Mongolian Baiti" panose="03000500000000000000" charset="0"/>
                  </a:rPr>
                  <a:t>集约化服务为企业有效减少企业聘请外贸人员成本。同时在物流、融资、信保等外贸服务方面可得到比中小企业直接获得的更为优惠的折扣，是企业减少相关服务费率。</a:t>
                </a:r>
                <a:endParaRPr lang="zh-CN" altLang="en-US" sz="2000" dirty="0">
                  <a:solidFill>
                    <a:schemeClr val="tx1">
                      <a:lumMod val="65000"/>
                      <a:lumOff val="35000"/>
                    </a:schemeClr>
                  </a:solidFill>
                  <a:latin typeface="Mongolian Baiti" panose="03000500000000000000" charset="0"/>
                  <a:ea typeface="Mongolian Baiti" panose="03000500000000000000" charset="0"/>
                </a:endParaRPr>
              </a:p>
            </p:txBody>
          </p:sp>
          <p:sp>
            <p:nvSpPr>
              <p:cNvPr id="17" name="矩形 16"/>
              <p:cNvSpPr/>
              <p:nvPr/>
            </p:nvSpPr>
            <p:spPr>
              <a:xfrm>
                <a:off x="6051790" y="2995580"/>
                <a:ext cx="2032708" cy="312846"/>
              </a:xfrm>
              <a:prstGeom prst="rect">
                <a:avLst/>
              </a:prstGeom>
            </p:spPr>
            <p:txBody>
              <a:bodyPr wrap="square">
                <a:spAutoFit/>
              </a:bodyPr>
              <a:lstStyle/>
              <a:p>
                <a:pPr algn="ctr">
                  <a:lnSpc>
                    <a:spcPct val="120000"/>
                  </a:lnSpc>
                </a:pPr>
                <a:r>
                  <a:rPr lang="zh-CN" altLang="en-US" sz="2000" dirty="0" smtClean="0">
                    <a:solidFill>
                      <a:srgbClr val="9B1E23"/>
                    </a:solidFill>
                    <a:latin typeface="Mongolian Baiti" panose="03000500000000000000" charset="0"/>
                    <a:ea typeface="Mongolian Baiti" panose="03000500000000000000" charset="0"/>
                  </a:rPr>
                  <a:t>节约成本</a:t>
                </a:r>
                <a:endParaRPr lang="zh-CN" altLang="en-US" sz="2000" dirty="0">
                  <a:solidFill>
                    <a:srgbClr val="9B1E23"/>
                  </a:solidFill>
                  <a:latin typeface="Mongolian Baiti" panose="03000500000000000000" charset="0"/>
                  <a:ea typeface="Mongolian Baiti" panose="03000500000000000000" charset="0"/>
                </a:endParaRPr>
              </a:p>
            </p:txBody>
          </p:sp>
        </p:grpSp>
        <p:sp>
          <p:nvSpPr>
            <p:cNvPr id="15" name="矩形 14"/>
            <p:cNvSpPr/>
            <p:nvPr/>
          </p:nvSpPr>
          <p:spPr>
            <a:xfrm>
              <a:off x="1113018" y="2000871"/>
              <a:ext cx="2032708" cy="710772"/>
            </a:xfrm>
            <a:prstGeom prst="rect">
              <a:avLst/>
            </a:prstGeom>
          </p:spPr>
          <p:txBody>
            <a:bodyPr wrap="square">
              <a:spAutoFit/>
            </a:bodyPr>
            <a:lstStyle/>
            <a:p>
              <a:pPr algn="ctr">
                <a:lnSpc>
                  <a:spcPct val="120000"/>
                </a:lnSpc>
              </a:pPr>
              <a:r>
                <a:rPr lang="en-US" altLang="zh-CN" sz="3600" dirty="0">
                  <a:solidFill>
                    <a:schemeClr val="tx1">
                      <a:lumMod val="75000"/>
                      <a:lumOff val="25000"/>
                    </a:schemeClr>
                  </a:solidFill>
                  <a:latin typeface="Mongolian Baiti" panose="03000500000000000000" charset="0"/>
                  <a:ea typeface="Mongolian Baiti" panose="03000500000000000000" charset="0"/>
                </a:rPr>
                <a:t>01</a:t>
              </a:r>
              <a:endParaRPr lang="zh-CN" altLang="en-US" sz="3600" dirty="0">
                <a:solidFill>
                  <a:schemeClr val="tx1">
                    <a:lumMod val="75000"/>
                    <a:lumOff val="25000"/>
                  </a:schemeClr>
                </a:solidFill>
                <a:latin typeface="Mongolian Baiti" panose="03000500000000000000" charset="0"/>
                <a:ea typeface="Mongolian Baiti" panose="03000500000000000000" charset="0"/>
              </a:endParaRPr>
            </a:p>
          </p:txBody>
        </p:sp>
      </p:grpSp>
      <p:grpSp>
        <p:nvGrpSpPr>
          <p:cNvPr id="18" name="组合 17"/>
          <p:cNvGrpSpPr/>
          <p:nvPr/>
        </p:nvGrpSpPr>
        <p:grpSpPr>
          <a:xfrm>
            <a:off x="4332303" y="932154"/>
            <a:ext cx="3381890" cy="5406501"/>
            <a:chOff x="4477809" y="1803400"/>
            <a:chExt cx="3236384" cy="3949700"/>
          </a:xfrm>
        </p:grpSpPr>
        <p:sp>
          <p:nvSpPr>
            <p:cNvPr id="19" name="矩形 18"/>
            <p:cNvSpPr/>
            <p:nvPr/>
          </p:nvSpPr>
          <p:spPr>
            <a:xfrm>
              <a:off x="4477809" y="1803400"/>
              <a:ext cx="3236384" cy="3949700"/>
            </a:xfrm>
            <a:prstGeom prst="rect">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golian Baiti" panose="03000500000000000000" charset="0"/>
                <a:ea typeface="Mongolian Baiti" panose="03000500000000000000" charset="0"/>
              </a:endParaRPr>
            </a:p>
          </p:txBody>
        </p:sp>
        <p:sp>
          <p:nvSpPr>
            <p:cNvPr id="20" name="矩形 19"/>
            <p:cNvSpPr/>
            <p:nvPr/>
          </p:nvSpPr>
          <p:spPr>
            <a:xfrm>
              <a:off x="4477809" y="2028319"/>
              <a:ext cx="3236384" cy="3483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golian Baiti" panose="03000500000000000000" charset="0"/>
                <a:ea typeface="Mongolian Baiti" panose="03000500000000000000" charset="0"/>
              </a:endParaRPr>
            </a:p>
          </p:txBody>
        </p:sp>
        <p:grpSp>
          <p:nvGrpSpPr>
            <p:cNvPr id="22" name="组合 21"/>
            <p:cNvGrpSpPr/>
            <p:nvPr/>
          </p:nvGrpSpPr>
          <p:grpSpPr>
            <a:xfrm>
              <a:off x="4800645" y="2496841"/>
              <a:ext cx="2642166" cy="2179153"/>
              <a:chOff x="5797949" y="3011316"/>
              <a:chExt cx="2642166" cy="2179153"/>
            </a:xfrm>
          </p:grpSpPr>
          <p:sp>
            <p:nvSpPr>
              <p:cNvPr id="24" name="矩形 23"/>
              <p:cNvSpPr/>
              <p:nvPr/>
            </p:nvSpPr>
            <p:spPr>
              <a:xfrm>
                <a:off x="5797949" y="3504131"/>
                <a:ext cx="2642166" cy="1686338"/>
              </a:xfrm>
              <a:prstGeom prst="rect">
                <a:avLst/>
              </a:prstGeom>
            </p:spPr>
            <p:txBody>
              <a:bodyPr wrap="square">
                <a:spAutoFit/>
              </a:bodyPr>
              <a:lstStyle/>
              <a:p>
                <a:pPr algn="just">
                  <a:lnSpc>
                    <a:spcPct val="120000"/>
                  </a:lnSpc>
                </a:pPr>
                <a:r>
                  <a:rPr lang="zh-CN" altLang="en-US" sz="2000" dirty="0" smtClean="0">
                    <a:solidFill>
                      <a:schemeClr val="tx1">
                        <a:lumMod val="65000"/>
                        <a:lumOff val="35000"/>
                      </a:schemeClr>
                    </a:solidFill>
                    <a:latin typeface="Mongolian Baiti" panose="03000500000000000000" charset="0"/>
                    <a:ea typeface="Mongolian Baiti" panose="03000500000000000000" charset="0"/>
                  </a:rPr>
                  <a:t>专业化服务</a:t>
                </a:r>
                <a:r>
                  <a:rPr lang="en-US" altLang="zh-CN" sz="2000" dirty="0" smtClean="0">
                    <a:solidFill>
                      <a:schemeClr val="tx1">
                        <a:lumMod val="65000"/>
                        <a:lumOff val="35000"/>
                      </a:schemeClr>
                    </a:solidFill>
                    <a:latin typeface="Mongolian Baiti" panose="03000500000000000000" charset="0"/>
                    <a:ea typeface="Mongolian Baiti" panose="03000500000000000000" charset="0"/>
                  </a:rPr>
                  <a:t>+</a:t>
                </a:r>
                <a:r>
                  <a:rPr lang="zh-CN" altLang="en-US" sz="2000" dirty="0" smtClean="0">
                    <a:solidFill>
                      <a:schemeClr val="tx1">
                        <a:lumMod val="65000"/>
                        <a:lumOff val="35000"/>
                      </a:schemeClr>
                    </a:solidFill>
                    <a:latin typeface="Mongolian Baiti" panose="03000500000000000000" charset="0"/>
                    <a:ea typeface="Mongolian Baiti" panose="03000500000000000000" charset="0"/>
                  </a:rPr>
                  <a:t>互联网</a:t>
                </a:r>
                <a:r>
                  <a:rPr lang="en-US" altLang="zh-CN" sz="2000" dirty="0" smtClean="0">
                    <a:solidFill>
                      <a:schemeClr val="tx1">
                        <a:lumMod val="65000"/>
                        <a:lumOff val="35000"/>
                      </a:schemeClr>
                    </a:solidFill>
                    <a:latin typeface="Mongolian Baiti" panose="03000500000000000000" charset="0"/>
                    <a:ea typeface="Mongolian Baiti" panose="03000500000000000000" charset="0"/>
                  </a:rPr>
                  <a:t>+</a:t>
                </a:r>
                <a:r>
                  <a:rPr lang="zh-CN" altLang="en-US" sz="2000" dirty="0" smtClean="0">
                    <a:solidFill>
                      <a:schemeClr val="tx1">
                        <a:lumMod val="65000"/>
                        <a:lumOff val="35000"/>
                      </a:schemeClr>
                    </a:solidFill>
                    <a:latin typeface="Mongolian Baiti" panose="03000500000000000000" charset="0"/>
                    <a:ea typeface="Mongolian Baiti" panose="03000500000000000000" charset="0"/>
                  </a:rPr>
                  <a:t>外贸的服务方式，通过平台及国际贸易“单一窗口”等数字化窗口，更快、更精确、更高效的完成进出口流程。</a:t>
                </a:r>
                <a:endParaRPr lang="zh-CN" altLang="en-US" sz="2000" dirty="0">
                  <a:solidFill>
                    <a:schemeClr val="tx1">
                      <a:lumMod val="65000"/>
                      <a:lumOff val="35000"/>
                    </a:schemeClr>
                  </a:solidFill>
                  <a:latin typeface="Mongolian Baiti" panose="03000500000000000000" charset="0"/>
                  <a:ea typeface="Mongolian Baiti" panose="03000500000000000000" charset="0"/>
                </a:endParaRPr>
              </a:p>
            </p:txBody>
          </p:sp>
          <p:sp>
            <p:nvSpPr>
              <p:cNvPr id="25" name="矩形 24"/>
              <p:cNvSpPr/>
              <p:nvPr/>
            </p:nvSpPr>
            <p:spPr>
              <a:xfrm>
                <a:off x="6110932" y="3011316"/>
                <a:ext cx="2032708" cy="314408"/>
              </a:xfrm>
              <a:prstGeom prst="rect">
                <a:avLst/>
              </a:prstGeom>
            </p:spPr>
            <p:txBody>
              <a:bodyPr wrap="square">
                <a:spAutoFit/>
              </a:bodyPr>
              <a:lstStyle/>
              <a:p>
                <a:pPr algn="ctr">
                  <a:lnSpc>
                    <a:spcPct val="120000"/>
                  </a:lnSpc>
                </a:pPr>
                <a:r>
                  <a:rPr lang="zh-CN" altLang="en-US" sz="2000" dirty="0" smtClean="0">
                    <a:solidFill>
                      <a:srgbClr val="9B1E23"/>
                    </a:solidFill>
                    <a:latin typeface="Mongolian Baiti" panose="03000500000000000000" charset="0"/>
                    <a:ea typeface="Mongolian Baiti" panose="03000500000000000000" charset="0"/>
                  </a:rPr>
                  <a:t>提高效率</a:t>
                </a:r>
                <a:endParaRPr lang="zh-CN" altLang="en-US" sz="2000" dirty="0">
                  <a:solidFill>
                    <a:srgbClr val="9B1E23"/>
                  </a:solidFill>
                  <a:latin typeface="Mongolian Baiti" panose="03000500000000000000" charset="0"/>
                  <a:ea typeface="Mongolian Baiti" panose="03000500000000000000" charset="0"/>
                </a:endParaRPr>
              </a:p>
            </p:txBody>
          </p:sp>
        </p:grpSp>
        <p:sp>
          <p:nvSpPr>
            <p:cNvPr id="23" name="矩形 22"/>
            <p:cNvSpPr/>
            <p:nvPr/>
          </p:nvSpPr>
          <p:spPr>
            <a:xfrm>
              <a:off x="5089700" y="1989090"/>
              <a:ext cx="2032708" cy="710772"/>
            </a:xfrm>
            <a:prstGeom prst="rect">
              <a:avLst/>
            </a:prstGeom>
          </p:spPr>
          <p:txBody>
            <a:bodyPr wrap="square">
              <a:spAutoFit/>
            </a:bodyPr>
            <a:lstStyle/>
            <a:p>
              <a:pPr algn="ctr">
                <a:lnSpc>
                  <a:spcPct val="120000"/>
                </a:lnSpc>
              </a:pPr>
              <a:r>
                <a:rPr lang="en-US" altLang="zh-CN" sz="3600" dirty="0">
                  <a:solidFill>
                    <a:schemeClr val="tx1">
                      <a:lumMod val="75000"/>
                      <a:lumOff val="25000"/>
                    </a:schemeClr>
                  </a:solidFill>
                  <a:latin typeface="Mongolian Baiti" panose="03000500000000000000" charset="0"/>
                  <a:ea typeface="Mongolian Baiti" panose="03000500000000000000" charset="0"/>
                </a:rPr>
                <a:t>02</a:t>
              </a:r>
              <a:endParaRPr lang="zh-CN" altLang="en-US" sz="3600" dirty="0">
                <a:solidFill>
                  <a:schemeClr val="tx1">
                    <a:lumMod val="75000"/>
                    <a:lumOff val="25000"/>
                  </a:schemeClr>
                </a:solidFill>
                <a:latin typeface="Mongolian Baiti" panose="03000500000000000000" charset="0"/>
                <a:ea typeface="Mongolian Baiti" panose="03000500000000000000" charset="0"/>
              </a:endParaRPr>
            </a:p>
          </p:txBody>
        </p:sp>
      </p:grpSp>
      <p:grpSp>
        <p:nvGrpSpPr>
          <p:cNvPr id="26" name="组合 25"/>
          <p:cNvGrpSpPr/>
          <p:nvPr/>
        </p:nvGrpSpPr>
        <p:grpSpPr>
          <a:xfrm>
            <a:off x="8220722" y="923278"/>
            <a:ext cx="3455342" cy="5335479"/>
            <a:chOff x="8439680" y="1803400"/>
            <a:chExt cx="3236384" cy="3949700"/>
          </a:xfrm>
        </p:grpSpPr>
        <p:sp>
          <p:nvSpPr>
            <p:cNvPr id="27" name="矩形 26"/>
            <p:cNvSpPr/>
            <p:nvPr/>
          </p:nvSpPr>
          <p:spPr>
            <a:xfrm>
              <a:off x="8439680" y="1803400"/>
              <a:ext cx="3236384" cy="3949700"/>
            </a:xfrm>
            <a:prstGeom prst="rect">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golian Baiti" panose="03000500000000000000" charset="0"/>
                <a:ea typeface="Mongolian Baiti" panose="03000500000000000000" charset="0"/>
              </a:endParaRPr>
            </a:p>
          </p:txBody>
        </p:sp>
        <p:sp>
          <p:nvSpPr>
            <p:cNvPr id="28" name="矩形 27"/>
            <p:cNvSpPr/>
            <p:nvPr/>
          </p:nvSpPr>
          <p:spPr>
            <a:xfrm>
              <a:off x="8439680" y="2028319"/>
              <a:ext cx="3236384" cy="3483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golian Baiti" panose="03000500000000000000" charset="0"/>
                <a:ea typeface="Mongolian Baiti" panose="03000500000000000000" charset="0"/>
              </a:endParaRPr>
            </a:p>
          </p:txBody>
        </p:sp>
        <p:grpSp>
          <p:nvGrpSpPr>
            <p:cNvPr id="30" name="组合 29"/>
            <p:cNvGrpSpPr/>
            <p:nvPr/>
          </p:nvGrpSpPr>
          <p:grpSpPr>
            <a:xfrm>
              <a:off x="8730709" y="2680223"/>
              <a:ext cx="2760615" cy="2552564"/>
              <a:chOff x="5766142" y="3194698"/>
              <a:chExt cx="2760615" cy="2552564"/>
            </a:xfrm>
          </p:grpSpPr>
          <p:sp>
            <p:nvSpPr>
              <p:cNvPr id="32" name="矩形 31"/>
              <p:cNvSpPr/>
              <p:nvPr/>
            </p:nvSpPr>
            <p:spPr>
              <a:xfrm>
                <a:off x="5766142" y="3492326"/>
                <a:ext cx="2760615" cy="2254936"/>
              </a:xfrm>
              <a:prstGeom prst="rect">
                <a:avLst/>
              </a:prstGeom>
            </p:spPr>
            <p:txBody>
              <a:bodyPr wrap="square">
                <a:spAutoFit/>
              </a:bodyPr>
              <a:lstStyle/>
              <a:p>
                <a:pPr algn="ctr">
                  <a:lnSpc>
                    <a:spcPct val="120000"/>
                  </a:lnSpc>
                </a:pPr>
                <a:r>
                  <a:rPr lang="zh-CN" altLang="en-US" sz="2000" dirty="0" smtClean="0">
                    <a:solidFill>
                      <a:schemeClr val="tx1">
                        <a:lumMod val="65000"/>
                        <a:lumOff val="35000"/>
                      </a:schemeClr>
                    </a:solidFill>
                    <a:latin typeface="Mongolian Baiti" panose="03000500000000000000" charset="0"/>
                    <a:ea typeface="Mongolian Baiti" panose="03000500000000000000" charset="0"/>
                  </a:rPr>
                  <a:t>中小企业出口的单据变成了外贸综合服务平台数据，而基于数据又可为中小出口企业做信用背书，建立中小企业行用机制，为外海买家对企业信任，增加银行及中信保信用数据来源。</a:t>
                </a:r>
                <a:endParaRPr lang="zh-CN" altLang="en-US" sz="2000" dirty="0">
                  <a:solidFill>
                    <a:schemeClr val="tx1">
                      <a:lumMod val="65000"/>
                      <a:lumOff val="35000"/>
                    </a:schemeClr>
                  </a:solidFill>
                  <a:latin typeface="Mongolian Baiti" panose="03000500000000000000" charset="0"/>
                  <a:ea typeface="Mongolian Baiti" panose="03000500000000000000" charset="0"/>
                </a:endParaRPr>
              </a:p>
            </p:txBody>
          </p:sp>
          <p:sp>
            <p:nvSpPr>
              <p:cNvPr id="33" name="矩形 32"/>
              <p:cNvSpPr/>
              <p:nvPr/>
            </p:nvSpPr>
            <p:spPr>
              <a:xfrm>
                <a:off x="6118526" y="3194698"/>
                <a:ext cx="2032708" cy="318593"/>
              </a:xfrm>
              <a:prstGeom prst="rect">
                <a:avLst/>
              </a:prstGeom>
            </p:spPr>
            <p:txBody>
              <a:bodyPr wrap="square">
                <a:spAutoFit/>
              </a:bodyPr>
              <a:lstStyle/>
              <a:p>
                <a:pPr algn="ctr">
                  <a:lnSpc>
                    <a:spcPct val="120000"/>
                  </a:lnSpc>
                </a:pPr>
                <a:endParaRPr lang="zh-CN" altLang="en-US" sz="2000" dirty="0">
                  <a:solidFill>
                    <a:srgbClr val="9B1E23"/>
                  </a:solidFill>
                  <a:latin typeface="Mongolian Baiti" panose="03000500000000000000" charset="0"/>
                  <a:ea typeface="Mongolian Baiti" panose="03000500000000000000" charset="0"/>
                </a:endParaRPr>
              </a:p>
            </p:txBody>
          </p:sp>
        </p:grpSp>
        <p:sp>
          <p:nvSpPr>
            <p:cNvPr id="31" name="矩形 30"/>
            <p:cNvSpPr/>
            <p:nvPr/>
          </p:nvSpPr>
          <p:spPr>
            <a:xfrm>
              <a:off x="9041515" y="2040369"/>
              <a:ext cx="2032708" cy="710772"/>
            </a:xfrm>
            <a:prstGeom prst="rect">
              <a:avLst/>
            </a:prstGeom>
          </p:spPr>
          <p:txBody>
            <a:bodyPr wrap="square">
              <a:spAutoFit/>
            </a:bodyPr>
            <a:lstStyle/>
            <a:p>
              <a:pPr algn="ctr">
                <a:lnSpc>
                  <a:spcPct val="120000"/>
                </a:lnSpc>
              </a:pPr>
              <a:r>
                <a:rPr lang="en-US" altLang="zh-CN" sz="3600" dirty="0">
                  <a:solidFill>
                    <a:schemeClr val="tx1">
                      <a:lumMod val="75000"/>
                      <a:lumOff val="25000"/>
                    </a:schemeClr>
                  </a:solidFill>
                  <a:latin typeface="Mongolian Baiti" panose="03000500000000000000" charset="0"/>
                  <a:ea typeface="Mongolian Baiti" panose="03000500000000000000" charset="0"/>
                </a:rPr>
                <a:t>03</a:t>
              </a:r>
              <a:endParaRPr lang="zh-CN" altLang="en-US" sz="3600" dirty="0">
                <a:solidFill>
                  <a:schemeClr val="tx1">
                    <a:lumMod val="75000"/>
                    <a:lumOff val="25000"/>
                  </a:schemeClr>
                </a:solidFill>
                <a:latin typeface="Mongolian Baiti" panose="03000500000000000000" charset="0"/>
                <a:ea typeface="Mongolian Baiti" panose="03000500000000000000" charset="0"/>
              </a:endParaRPr>
            </a:p>
          </p:txBody>
        </p:sp>
      </p:grpSp>
      <p:sp>
        <p:nvSpPr>
          <p:cNvPr id="34" name="矩形 33"/>
          <p:cNvSpPr/>
          <p:nvPr/>
        </p:nvSpPr>
        <p:spPr>
          <a:xfrm>
            <a:off x="8886605" y="1882833"/>
            <a:ext cx="2124097" cy="461665"/>
          </a:xfrm>
          <a:prstGeom prst="rect">
            <a:avLst/>
          </a:prstGeom>
        </p:spPr>
        <p:txBody>
          <a:bodyPr wrap="square">
            <a:spAutoFit/>
          </a:bodyPr>
          <a:lstStyle/>
          <a:p>
            <a:pPr algn="ctr">
              <a:lnSpc>
                <a:spcPct val="120000"/>
              </a:lnSpc>
            </a:pPr>
            <a:r>
              <a:rPr lang="zh-CN" altLang="en-US" sz="2000" dirty="0" smtClean="0">
                <a:solidFill>
                  <a:srgbClr val="9B1E23"/>
                </a:solidFill>
                <a:latin typeface="Mongolian Baiti" panose="03000500000000000000" charset="0"/>
                <a:ea typeface="Mongolian Baiti" panose="03000500000000000000" charset="0"/>
              </a:rPr>
              <a:t>信用建立</a:t>
            </a:r>
            <a:endParaRPr lang="zh-CN" altLang="en-US" sz="2000" dirty="0">
              <a:solidFill>
                <a:srgbClr val="9B1E23"/>
              </a:solidFill>
              <a:latin typeface="Mongolian Baiti" panose="03000500000000000000" charset="0"/>
              <a:ea typeface="Mongolian Baiti" panose="030005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22"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par>
                                <p:cTn id="27" presetID="17" presetClass="entr" presetSubtype="1"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ppt_x</p:attrName>
                                        </p:attrNameLst>
                                      </p:cBhvr>
                                      <p:tavLst>
                                        <p:tav tm="0">
                                          <p:val>
                                            <p:strVal val="#ppt_x"/>
                                          </p:val>
                                        </p:tav>
                                        <p:tav tm="100000">
                                          <p:val>
                                            <p:strVal val="#ppt_x"/>
                                          </p:val>
                                        </p:tav>
                                      </p:tavLst>
                                    </p:anim>
                                    <p:anim calcmode="lin" valueType="num">
                                      <p:cBhvr>
                                        <p:cTn id="30" dur="750" fill="hold"/>
                                        <p:tgtEl>
                                          <p:spTgt spid="10"/>
                                        </p:tgtEl>
                                        <p:attrNameLst>
                                          <p:attrName>ppt_y</p:attrName>
                                        </p:attrNameLst>
                                      </p:cBhvr>
                                      <p:tavLst>
                                        <p:tav tm="0">
                                          <p:val>
                                            <p:strVal val="#ppt_y-#ppt_h/2"/>
                                          </p:val>
                                        </p:tav>
                                        <p:tav tm="100000">
                                          <p:val>
                                            <p:strVal val="#ppt_y"/>
                                          </p:val>
                                        </p:tav>
                                      </p:tavLst>
                                    </p:anim>
                                    <p:anim calcmode="lin" valueType="num">
                                      <p:cBhvr>
                                        <p:cTn id="31" dur="750" fill="hold"/>
                                        <p:tgtEl>
                                          <p:spTgt spid="10"/>
                                        </p:tgtEl>
                                        <p:attrNameLst>
                                          <p:attrName>ppt_w</p:attrName>
                                        </p:attrNameLst>
                                      </p:cBhvr>
                                      <p:tavLst>
                                        <p:tav tm="0">
                                          <p:val>
                                            <p:strVal val="#ppt_w"/>
                                          </p:val>
                                        </p:tav>
                                        <p:tav tm="100000">
                                          <p:val>
                                            <p:strVal val="#ppt_w"/>
                                          </p:val>
                                        </p:tav>
                                      </p:tavLst>
                                    </p:anim>
                                    <p:anim calcmode="lin" valueType="num">
                                      <p:cBhvr>
                                        <p:cTn id="32" dur="750" fill="hold"/>
                                        <p:tgtEl>
                                          <p:spTgt spid="10"/>
                                        </p:tgtEl>
                                        <p:attrNameLst>
                                          <p:attrName>ppt_h</p:attrName>
                                        </p:attrNameLst>
                                      </p:cBhvr>
                                      <p:tavLst>
                                        <p:tav tm="0">
                                          <p:val>
                                            <p:fltVal val="0"/>
                                          </p:val>
                                        </p:tav>
                                        <p:tav tm="100000">
                                          <p:val>
                                            <p:strVal val="#ppt_h"/>
                                          </p:val>
                                        </p:tav>
                                      </p:tavLst>
                                    </p:anim>
                                  </p:childTnLst>
                                </p:cTn>
                              </p:par>
                              <p:par>
                                <p:cTn id="33" presetID="17" presetClass="entr" presetSubtype="1" fill="hold" nodeType="withEffect">
                                  <p:stCondLst>
                                    <p:cond delay="250"/>
                                  </p:stCondLst>
                                  <p:childTnLst>
                                    <p:set>
                                      <p:cBhvr>
                                        <p:cTn id="34" dur="1" fill="hold">
                                          <p:stCondLst>
                                            <p:cond delay="0"/>
                                          </p:stCondLst>
                                        </p:cTn>
                                        <p:tgtEl>
                                          <p:spTgt spid="18"/>
                                        </p:tgtEl>
                                        <p:attrNameLst>
                                          <p:attrName>style.visibility</p:attrName>
                                        </p:attrNameLst>
                                      </p:cBhvr>
                                      <p:to>
                                        <p:strVal val="visible"/>
                                      </p:to>
                                    </p:set>
                                    <p:anim calcmode="lin" valueType="num">
                                      <p:cBhvr>
                                        <p:cTn id="35" dur="750" fill="hold"/>
                                        <p:tgtEl>
                                          <p:spTgt spid="18"/>
                                        </p:tgtEl>
                                        <p:attrNameLst>
                                          <p:attrName>ppt_x</p:attrName>
                                        </p:attrNameLst>
                                      </p:cBhvr>
                                      <p:tavLst>
                                        <p:tav tm="0">
                                          <p:val>
                                            <p:strVal val="#ppt_x"/>
                                          </p:val>
                                        </p:tav>
                                        <p:tav tm="100000">
                                          <p:val>
                                            <p:strVal val="#ppt_x"/>
                                          </p:val>
                                        </p:tav>
                                      </p:tavLst>
                                    </p:anim>
                                    <p:anim calcmode="lin" valueType="num">
                                      <p:cBhvr>
                                        <p:cTn id="36" dur="750" fill="hold"/>
                                        <p:tgtEl>
                                          <p:spTgt spid="18"/>
                                        </p:tgtEl>
                                        <p:attrNameLst>
                                          <p:attrName>ppt_y</p:attrName>
                                        </p:attrNameLst>
                                      </p:cBhvr>
                                      <p:tavLst>
                                        <p:tav tm="0">
                                          <p:val>
                                            <p:strVal val="#ppt_y-#ppt_h/2"/>
                                          </p:val>
                                        </p:tav>
                                        <p:tav tm="100000">
                                          <p:val>
                                            <p:strVal val="#ppt_y"/>
                                          </p:val>
                                        </p:tav>
                                      </p:tavLst>
                                    </p:anim>
                                    <p:anim calcmode="lin" valueType="num">
                                      <p:cBhvr>
                                        <p:cTn id="37" dur="750" fill="hold"/>
                                        <p:tgtEl>
                                          <p:spTgt spid="18"/>
                                        </p:tgtEl>
                                        <p:attrNameLst>
                                          <p:attrName>ppt_w</p:attrName>
                                        </p:attrNameLst>
                                      </p:cBhvr>
                                      <p:tavLst>
                                        <p:tav tm="0">
                                          <p:val>
                                            <p:strVal val="#ppt_w"/>
                                          </p:val>
                                        </p:tav>
                                        <p:tav tm="100000">
                                          <p:val>
                                            <p:strVal val="#ppt_w"/>
                                          </p:val>
                                        </p:tav>
                                      </p:tavLst>
                                    </p:anim>
                                    <p:anim calcmode="lin" valueType="num">
                                      <p:cBhvr>
                                        <p:cTn id="38" dur="750" fill="hold"/>
                                        <p:tgtEl>
                                          <p:spTgt spid="18"/>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500"/>
                                  </p:stCondLst>
                                  <p:childTnLst>
                                    <p:set>
                                      <p:cBhvr>
                                        <p:cTn id="40" dur="1" fill="hold">
                                          <p:stCondLst>
                                            <p:cond delay="0"/>
                                          </p:stCondLst>
                                        </p:cTn>
                                        <p:tgtEl>
                                          <p:spTgt spid="26"/>
                                        </p:tgtEl>
                                        <p:attrNameLst>
                                          <p:attrName>style.visibility</p:attrName>
                                        </p:attrNameLst>
                                      </p:cBhvr>
                                      <p:to>
                                        <p:strVal val="visible"/>
                                      </p:to>
                                    </p:set>
                                    <p:anim calcmode="lin" valueType="num">
                                      <p:cBhvr>
                                        <p:cTn id="41" dur="750" fill="hold"/>
                                        <p:tgtEl>
                                          <p:spTgt spid="26"/>
                                        </p:tgtEl>
                                        <p:attrNameLst>
                                          <p:attrName>ppt_x</p:attrName>
                                        </p:attrNameLst>
                                      </p:cBhvr>
                                      <p:tavLst>
                                        <p:tav tm="0">
                                          <p:val>
                                            <p:strVal val="#ppt_x"/>
                                          </p:val>
                                        </p:tav>
                                        <p:tav tm="100000">
                                          <p:val>
                                            <p:strVal val="#ppt_x"/>
                                          </p:val>
                                        </p:tav>
                                      </p:tavLst>
                                    </p:anim>
                                    <p:anim calcmode="lin" valueType="num">
                                      <p:cBhvr>
                                        <p:cTn id="42" dur="750" fill="hold"/>
                                        <p:tgtEl>
                                          <p:spTgt spid="26"/>
                                        </p:tgtEl>
                                        <p:attrNameLst>
                                          <p:attrName>ppt_y</p:attrName>
                                        </p:attrNameLst>
                                      </p:cBhvr>
                                      <p:tavLst>
                                        <p:tav tm="0">
                                          <p:val>
                                            <p:strVal val="#ppt_y-#ppt_h/2"/>
                                          </p:val>
                                        </p:tav>
                                        <p:tav tm="100000">
                                          <p:val>
                                            <p:strVal val="#ppt_y"/>
                                          </p:val>
                                        </p:tav>
                                      </p:tavLst>
                                    </p:anim>
                                    <p:anim calcmode="lin" valueType="num">
                                      <p:cBhvr>
                                        <p:cTn id="43" dur="750" fill="hold"/>
                                        <p:tgtEl>
                                          <p:spTgt spid="26"/>
                                        </p:tgtEl>
                                        <p:attrNameLst>
                                          <p:attrName>ppt_w</p:attrName>
                                        </p:attrNameLst>
                                      </p:cBhvr>
                                      <p:tavLst>
                                        <p:tav tm="0">
                                          <p:val>
                                            <p:strVal val="#ppt_w"/>
                                          </p:val>
                                        </p:tav>
                                        <p:tav tm="100000">
                                          <p:val>
                                            <p:strVal val="#ppt_w"/>
                                          </p:val>
                                        </p:tav>
                                      </p:tavLst>
                                    </p:anim>
                                    <p:anim calcmode="lin" valueType="num">
                                      <p:cBhvr>
                                        <p:cTn id="44" dur="75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箭头: V 形 21"/>
          <p:cNvSpPr/>
          <p:nvPr/>
        </p:nvSpPr>
        <p:spPr>
          <a:xfrm>
            <a:off x="464457" y="362856"/>
            <a:ext cx="361606" cy="377372"/>
          </a:xfrm>
          <a:prstGeom prst="chevron">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latin typeface="Mongolian Baiti" panose="03000500000000000000" charset="0"/>
              <a:ea typeface="Mongolian Baiti" panose="03000500000000000000" charset="0"/>
            </a:endParaRPr>
          </a:p>
        </p:txBody>
      </p:sp>
      <p:sp>
        <p:nvSpPr>
          <p:cNvPr id="4" name="箭头: V 形 22"/>
          <p:cNvSpPr/>
          <p:nvPr/>
        </p:nvSpPr>
        <p:spPr>
          <a:xfrm>
            <a:off x="745335" y="362856"/>
            <a:ext cx="361606" cy="377372"/>
          </a:xfrm>
          <a:prstGeom prst="chevron">
            <a:avLst/>
          </a:prstGeom>
          <a:solidFill>
            <a:srgbClr val="1B2F47"/>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latin typeface="Mongolian Baiti" panose="03000500000000000000" charset="0"/>
              <a:ea typeface="Mongolian Baiti" panose="03000500000000000000" charset="0"/>
            </a:endParaRPr>
          </a:p>
        </p:txBody>
      </p:sp>
      <p:cxnSp>
        <p:nvCxnSpPr>
          <p:cNvPr id="5" name="直接连接符 4"/>
          <p:cNvCxnSpPr>
            <a:stCxn id="10" idx="3"/>
          </p:cNvCxnSpPr>
          <p:nvPr/>
        </p:nvCxnSpPr>
        <p:spPr>
          <a:xfrm>
            <a:off x="6143348" y="562131"/>
            <a:ext cx="4912367" cy="39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组合 5"/>
          <p:cNvGrpSpPr/>
          <p:nvPr/>
        </p:nvGrpSpPr>
        <p:grpSpPr>
          <a:xfrm>
            <a:off x="11239724" y="468469"/>
            <a:ext cx="324304" cy="187323"/>
            <a:chOff x="9419771" y="-562044"/>
            <a:chExt cx="551543" cy="187323"/>
          </a:xfrm>
        </p:grpSpPr>
        <p:cxnSp>
          <p:nvCxnSpPr>
            <p:cNvPr id="7" name="直接连接符 6"/>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10" name="文本框 8"/>
          <p:cNvSpPr txBox="1"/>
          <p:nvPr/>
        </p:nvSpPr>
        <p:spPr>
          <a:xfrm>
            <a:off x="1189716" y="300521"/>
            <a:ext cx="4953632" cy="523220"/>
          </a:xfrm>
          <a:prstGeom prst="rect">
            <a:avLst/>
          </a:prstGeom>
          <a:noFill/>
        </p:spPr>
        <p:txBody>
          <a:bodyPr wrap="square" rtlCol="0">
            <a:spAutoFit/>
            <a:scene3d>
              <a:camera prst="orthographicFront"/>
              <a:lightRig rig="threePt" dir="t"/>
            </a:scene3d>
            <a:sp3d contourW="12700"/>
          </a:bodyPr>
          <a:lstStyle/>
          <a:p>
            <a:r>
              <a:rPr lang="zh-CN" altLang="en-US" sz="2800" dirty="0" smtClean="0">
                <a:solidFill>
                  <a:srgbClr val="9B1E23"/>
                </a:solidFill>
                <a:latin typeface="Mongolian Baiti" panose="03000500000000000000" charset="0"/>
                <a:ea typeface="Mongolian Baiti" panose="03000500000000000000" charset="0"/>
              </a:rPr>
              <a:t>一、</a:t>
            </a:r>
            <a:r>
              <a:rPr lang="zh-CN" altLang="en-US" sz="2800" dirty="0" smtClean="0">
                <a:solidFill>
                  <a:srgbClr val="9B1E23"/>
                </a:solidFill>
                <a:latin typeface="Mongolian Baiti" panose="03000500000000000000" charset="0"/>
                <a:ea typeface="Mongolian Baiti" panose="03000500000000000000" charset="0"/>
                <a:cs typeface="Mongolian Baiti" panose="03000500000000000000" charset="0"/>
              </a:rPr>
              <a:t>外综服介绍</a:t>
            </a:r>
            <a:r>
              <a:rPr lang="en-US" altLang="zh-CN" sz="2800" dirty="0" smtClean="0">
                <a:solidFill>
                  <a:srgbClr val="9B1E23"/>
                </a:solidFill>
                <a:latin typeface="Mongolian Baiti" panose="03000500000000000000" charset="0"/>
                <a:ea typeface="Mongolian Baiti" panose="03000500000000000000" charset="0"/>
              </a:rPr>
              <a:t>—</a:t>
            </a:r>
            <a:r>
              <a:rPr lang="zh-CN" altLang="en-US" sz="2800" dirty="0" smtClean="0">
                <a:solidFill>
                  <a:srgbClr val="9B1E23"/>
                </a:solidFill>
                <a:latin typeface="Mongolian Baiti" panose="03000500000000000000" charset="0"/>
                <a:ea typeface="Mongolian Baiti" panose="03000500000000000000" charset="0"/>
              </a:rPr>
              <a:t>陇贸通简介</a:t>
            </a:r>
            <a:endParaRPr lang="zh-CN" altLang="en-US" sz="2800" dirty="0" smtClean="0">
              <a:solidFill>
                <a:srgbClr val="9B1E23"/>
              </a:solidFill>
              <a:latin typeface="Mongolian Baiti" panose="03000500000000000000" charset="0"/>
              <a:ea typeface="Mongolian Baiti" panose="03000500000000000000" charset="0"/>
            </a:endParaRPr>
          </a:p>
        </p:txBody>
      </p:sp>
      <p:sp>
        <p:nvSpPr>
          <p:cNvPr id="15" name="矩形 14"/>
          <p:cNvSpPr/>
          <p:nvPr/>
        </p:nvSpPr>
        <p:spPr>
          <a:xfrm>
            <a:off x="1251752" y="1091954"/>
            <a:ext cx="9410330" cy="404919"/>
          </a:xfrm>
          <a:prstGeom prst="rect">
            <a:avLst/>
          </a:prstGeom>
        </p:spPr>
        <p:txBody>
          <a:bodyPr wrap="square">
            <a:spAutoFit/>
          </a:bodyPr>
          <a:lstStyle/>
          <a:p>
            <a:pPr>
              <a:lnSpc>
                <a:spcPts val="2800"/>
              </a:lnSpc>
            </a:pPr>
            <a:r>
              <a:rPr lang="zh-CN" altLang="en-US" sz="2000" dirty="0" smtClean="0">
                <a:latin typeface="+mn-ea"/>
              </a:rPr>
              <a:t>    </a:t>
            </a:r>
            <a:endParaRPr lang="zh-CN" altLang="en-US" sz="2200" dirty="0" smtClean="0">
              <a:latin typeface="+mn-ea"/>
              <a:sym typeface="Arial Black" panose="020B0A04020102020204" charset="0"/>
            </a:endParaRPr>
          </a:p>
        </p:txBody>
      </p:sp>
      <p:sp>
        <p:nvSpPr>
          <p:cNvPr id="31" name="矩形 30"/>
          <p:cNvSpPr/>
          <p:nvPr/>
        </p:nvSpPr>
        <p:spPr>
          <a:xfrm>
            <a:off x="1020931" y="1365528"/>
            <a:ext cx="6658253" cy="4401205"/>
          </a:xfrm>
          <a:prstGeom prst="rect">
            <a:avLst/>
          </a:prstGeom>
        </p:spPr>
        <p:txBody>
          <a:bodyPr wrap="square">
            <a:spAutoFit/>
          </a:bodyPr>
          <a:lstStyle/>
          <a:p>
            <a:pPr>
              <a:lnSpc>
                <a:spcPts val="2800"/>
              </a:lnSpc>
            </a:pPr>
            <a:r>
              <a:rPr lang="zh-CN" altLang="en-US" sz="2400" dirty="0" smtClean="0">
                <a:latin typeface="+mn-ea"/>
                <a:sym typeface="Arial Black" panose="020B0A04020102020204" charset="0"/>
              </a:rPr>
              <a:t>    “</a:t>
            </a:r>
            <a:r>
              <a:rPr lang="zh-CN" altLang="en-US" sz="2400" dirty="0" smtClean="0">
                <a:solidFill>
                  <a:srgbClr val="000000"/>
                </a:solidFill>
                <a:latin typeface="+mn-ea"/>
                <a:cs typeface="黑体" panose="02010609060101010101" charset="-122"/>
                <a:sym typeface="+mn-lt"/>
              </a:rPr>
              <a:t>陇</a:t>
            </a:r>
            <a:r>
              <a:rPr lang="zh-CN" altLang="en-US" sz="2400" dirty="0" smtClean="0">
                <a:latin typeface="+mn-ea"/>
                <a:sym typeface="Arial Black" panose="020B0A04020102020204" charset="0"/>
              </a:rPr>
              <a:t>贸通”外贸综合服务平台是一个专为甘肃外贸企业提供国际贸易产业链整体解决方案的平台。主要的服务项目包括进出口资质办理、通关、融资、退税、物流、单证申领、法律咨询等国际贸易必备环节以及国际市场开拓、产品国际网络营销等服务。减少中小微企业在各个环节的成本。</a:t>
            </a:r>
            <a:endParaRPr lang="en-US" altLang="zh-CN" sz="2400" dirty="0" smtClean="0">
              <a:latin typeface="+mn-ea"/>
              <a:sym typeface="Arial Black" panose="020B0A04020102020204" charset="0"/>
            </a:endParaRPr>
          </a:p>
          <a:p>
            <a:pPr>
              <a:lnSpc>
                <a:spcPts val="2800"/>
              </a:lnSpc>
            </a:pPr>
            <a:r>
              <a:rPr lang="zh-CN" altLang="en-US" sz="2400" dirty="0" smtClean="0">
                <a:latin typeface="+mn-ea"/>
                <a:sym typeface="Arial Black" panose="020B0A04020102020204" charset="0"/>
              </a:rPr>
              <a:t>    通过为中小企业提供进出口环节相关服务，</a:t>
            </a:r>
            <a:r>
              <a:rPr lang="zh-CN" altLang="en-US" sz="2400" dirty="0" smtClean="0">
                <a:solidFill>
                  <a:srgbClr val="000000"/>
                </a:solidFill>
                <a:latin typeface="+mn-ea"/>
                <a:cs typeface="+mn-ea"/>
                <a:sym typeface="+mn-lt"/>
              </a:rPr>
              <a:t>中小微企业只需专注于贸易本身，无须聘请专业人员，足不出户即可委托综服企业办理通关、退税、外汇、物流等外贸业务，大大降低了从事外贸的成本和门槛</a:t>
            </a:r>
            <a:r>
              <a:rPr lang="zh-CN" altLang="en-US" sz="2400" dirty="0" smtClean="0">
                <a:latin typeface="+mn-ea"/>
                <a:sym typeface="Arial Black" panose="020B0A04020102020204" charset="0"/>
              </a:rPr>
              <a:t>，壮大了外贸企业主体。</a:t>
            </a:r>
            <a:endParaRPr lang="zh-CN" altLang="en-US" sz="2400" dirty="0"/>
          </a:p>
        </p:txBody>
      </p:sp>
      <p:pic>
        <p:nvPicPr>
          <p:cNvPr id="32" name="Picture 3"/>
          <p:cNvPicPr>
            <a:picLocks noChangeAspect="1" noChangeArrowheads="1"/>
          </p:cNvPicPr>
          <p:nvPr/>
        </p:nvPicPr>
        <p:blipFill>
          <a:blip r:embed="rId1" cstate="print"/>
          <a:srcRect/>
          <a:stretch>
            <a:fillRect/>
          </a:stretch>
        </p:blipFill>
        <p:spPr bwMode="auto">
          <a:xfrm>
            <a:off x="8380520" y="1979723"/>
            <a:ext cx="2476869" cy="30329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par>
                                <p:cTn id="24" presetID="22" presetClass="entr" presetSubtype="2"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V 形 21"/>
          <p:cNvSpPr/>
          <p:nvPr/>
        </p:nvSpPr>
        <p:spPr>
          <a:xfrm>
            <a:off x="464457" y="362856"/>
            <a:ext cx="361606" cy="377372"/>
          </a:xfrm>
          <a:prstGeom prst="chevron">
            <a:avLst/>
          </a:prstGeom>
          <a:solidFill>
            <a:srgbClr val="9B1E23"/>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latin typeface="Mongolian Baiti" panose="03000500000000000000" charset="0"/>
              <a:ea typeface="Mongolian Baiti" panose="03000500000000000000" charset="0"/>
            </a:endParaRPr>
          </a:p>
        </p:txBody>
      </p:sp>
      <p:sp>
        <p:nvSpPr>
          <p:cNvPr id="3" name="箭头: V 形 22"/>
          <p:cNvSpPr/>
          <p:nvPr/>
        </p:nvSpPr>
        <p:spPr>
          <a:xfrm>
            <a:off x="745335" y="362856"/>
            <a:ext cx="361606" cy="377372"/>
          </a:xfrm>
          <a:prstGeom prst="chevron">
            <a:avLst/>
          </a:prstGeom>
          <a:solidFill>
            <a:srgbClr val="1B2F47"/>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latin typeface="Mongolian Baiti" panose="03000500000000000000" charset="0"/>
              <a:ea typeface="Mongolian Baiti" panose="03000500000000000000" charset="0"/>
            </a:endParaRPr>
          </a:p>
        </p:txBody>
      </p:sp>
      <p:cxnSp>
        <p:nvCxnSpPr>
          <p:cNvPr id="4" name="直接连接符 3"/>
          <p:cNvCxnSpPr>
            <a:stCxn id="9" idx="3"/>
          </p:cNvCxnSpPr>
          <p:nvPr/>
        </p:nvCxnSpPr>
        <p:spPr>
          <a:xfrm>
            <a:off x="4993964" y="562131"/>
            <a:ext cx="6061751"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1239724" y="468469"/>
            <a:ext cx="324304" cy="187323"/>
            <a:chOff x="9419771" y="-562044"/>
            <a:chExt cx="551543" cy="187323"/>
          </a:xfrm>
        </p:grpSpPr>
        <p:cxnSp>
          <p:nvCxnSpPr>
            <p:cNvPr id="6" name="直接连接符 5"/>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189717" y="300521"/>
            <a:ext cx="3804247" cy="523220"/>
          </a:xfrm>
          <a:prstGeom prst="rect">
            <a:avLst/>
          </a:prstGeom>
          <a:noFill/>
        </p:spPr>
        <p:txBody>
          <a:bodyPr wrap="none" rtlCol="0">
            <a:spAutoFit/>
            <a:scene3d>
              <a:camera prst="orthographicFront"/>
              <a:lightRig rig="threePt" dir="t"/>
            </a:scene3d>
            <a:sp3d contourW="12700"/>
          </a:bodyPr>
          <a:lstStyle/>
          <a:p>
            <a:r>
              <a:rPr lang="zh-CN" altLang="en-US" sz="2800" dirty="0" smtClean="0">
                <a:solidFill>
                  <a:srgbClr val="9B1E23"/>
                </a:solidFill>
                <a:latin typeface="Mongolian Baiti" panose="03000500000000000000" charset="0"/>
                <a:ea typeface="Mongolian Baiti" panose="03000500000000000000" charset="0"/>
              </a:rPr>
              <a:t>一、陇贸通</a:t>
            </a:r>
            <a:r>
              <a:rPr lang="en-US" altLang="zh-CN" sz="2800" dirty="0" smtClean="0">
                <a:solidFill>
                  <a:srgbClr val="9B1E23"/>
                </a:solidFill>
                <a:latin typeface="Mongolian Baiti" panose="03000500000000000000" charset="0"/>
                <a:ea typeface="Mongolian Baiti" panose="03000500000000000000" charset="0"/>
              </a:rPr>
              <a:t>—</a:t>
            </a:r>
            <a:r>
              <a:rPr lang="zh-CN" altLang="en-US" sz="2800" dirty="0" smtClean="0">
                <a:solidFill>
                  <a:srgbClr val="9B1E23"/>
                </a:solidFill>
                <a:latin typeface="Mongolian Baiti" panose="03000500000000000000" charset="0"/>
                <a:ea typeface="Mongolian Baiti" panose="03000500000000000000" charset="0"/>
              </a:rPr>
              <a:t>服务总览</a:t>
            </a:r>
            <a:endParaRPr lang="zh-CN" altLang="en-US" sz="2800" dirty="0" smtClean="0">
              <a:solidFill>
                <a:srgbClr val="9B1E23"/>
              </a:solidFill>
              <a:latin typeface="Mongolian Baiti" panose="03000500000000000000" charset="0"/>
              <a:ea typeface="Mongolian Baiti" panose="03000500000000000000" charset="0"/>
            </a:endParaRPr>
          </a:p>
        </p:txBody>
      </p:sp>
      <p:pic>
        <p:nvPicPr>
          <p:cNvPr id="1026" name="Picture 2"/>
          <p:cNvPicPr>
            <a:picLocks noChangeAspect="1" noChangeArrowheads="1"/>
          </p:cNvPicPr>
          <p:nvPr/>
        </p:nvPicPr>
        <p:blipFill>
          <a:blip r:embed="rId1" cstate="print"/>
          <a:srcRect/>
          <a:stretch>
            <a:fillRect/>
          </a:stretch>
        </p:blipFill>
        <p:spPr bwMode="auto">
          <a:xfrm>
            <a:off x="435005" y="816912"/>
            <a:ext cx="11052699" cy="60410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22"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7706_1*l_h_a*1_1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11.xml><?xml version="1.0" encoding="utf-8"?>
<p:tagLst xmlns:p="http://schemas.openxmlformats.org/presentationml/2006/main">
  <p:tag name="TIMING" val="|0.8|1|1.3|0.8|0.9"/>
</p:tagLst>
</file>

<file path=ppt/tags/tag12.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7706_1*l_h_a*1_1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13.xml><?xml version="1.0" encoding="utf-8"?>
<p:tagLst xmlns:p="http://schemas.openxmlformats.org/presentationml/2006/main">
  <p:tag name="TIMING" val="|0.8|1|1.3|0.8|0.9"/>
</p:tagLst>
</file>

<file path=ppt/tags/tag14.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7706_1*l_h_a*1_1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15.xml><?xml version="1.0" encoding="utf-8"?>
<p:tagLst xmlns:p="http://schemas.openxmlformats.org/presentationml/2006/main">
  <p:tag name="TIMING" val="|0.8|1|1.3|0.8|0.9"/>
</p:tagLst>
</file>

<file path=ppt/tags/tag16.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7706_1*l_h_a*1_1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17.xml><?xml version="1.0" encoding="utf-8"?>
<p:tagLst xmlns:p="http://schemas.openxmlformats.org/presentationml/2006/main">
  <p:tag name="TIMING" val="|0.8|1|1.3|0.8|0.9"/>
</p:tagLst>
</file>

<file path=ppt/tags/tag18.xml><?xml version="1.0" encoding="utf-8"?>
<p:tagLst xmlns:p="http://schemas.openxmlformats.org/presentationml/2006/main">
  <p:tag name="TIMING" val="|0.6"/>
</p:tagLst>
</file>

<file path=ppt/tags/tag19.xml><?xml version="1.0" encoding="utf-8"?>
<p:tagLst xmlns:p="http://schemas.openxmlformats.org/presentationml/2006/main">
  <p:tag name="TIMING" val="|0.6"/>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TIMING" val="|0.6"/>
</p:tagLst>
</file>

<file path=ppt/tags/tag21.xml><?xml version="1.0" encoding="utf-8"?>
<p:tagLst xmlns:p="http://schemas.openxmlformats.org/presentationml/2006/main">
  <p:tag name="TIMING" val="|0.6"/>
</p:tagLst>
</file>

<file path=ppt/tags/tag22.xml><?xml version="1.0" encoding="utf-8"?>
<p:tagLst xmlns:p="http://schemas.openxmlformats.org/presentationml/2006/main">
  <p:tag name="TIMING" val="|0.6"/>
</p:tagLst>
</file>

<file path=ppt/tags/tag23.xml><?xml version="1.0" encoding="utf-8"?>
<p:tagLst xmlns:p="http://schemas.openxmlformats.org/presentationml/2006/main">
  <p:tag name="TIMING" val="|0.6"/>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ISPRING_PRESENTATION_TITLE" val="PowerPoint 演示文稿"/>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TIMING" val="|0.8|1|1.3|0.8|0.9"/>
</p:tagLst>
</file>

<file path=ppt/tags/tag6.xml><?xml version="1.0" encoding="utf-8"?>
<p:tagLst xmlns:p="http://schemas.openxmlformats.org/presentationml/2006/main">
  <p:tag name="KSO_WM_UNIT_PLACING_PICTURE_USER_VIEWPORT" val="{&quot;height&quot;:3156.2755905511813,&quot;width&quot;:19200}"/>
</p:tagLst>
</file>

<file path=ppt/tags/tag7.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7706_1*l_h_a*1_1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8.xml><?xml version="1.0" encoding="utf-8"?>
<p:tagLst xmlns:p="http://schemas.openxmlformats.org/presentationml/2006/main">
  <p:tag name="KSO_WM_UNIT_PLACING_PICTURE_USER_VIEWPORT" val="{&quot;height&quot;:8685,&quot;width&quot;:17925}"/>
</p:tagLst>
</file>

<file path=ppt/tags/tag9.xml><?xml version="1.0" encoding="utf-8"?>
<p:tagLst xmlns:p="http://schemas.openxmlformats.org/presentationml/2006/main">
  <p:tag name="TIMING" val="|0.8|1|1.3|0.8|0.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4141</Words>
  <Application>WPS 演示</Application>
  <PresentationFormat>自定义</PresentationFormat>
  <Paragraphs>333</Paragraphs>
  <Slides>29</Slides>
  <Notes>20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29</vt:i4>
      </vt:variant>
    </vt:vector>
  </HeadingPairs>
  <TitlesOfParts>
    <vt:vector size="52" baseType="lpstr">
      <vt:lpstr>Arial</vt:lpstr>
      <vt:lpstr>宋体</vt:lpstr>
      <vt:lpstr>Wingdings</vt:lpstr>
      <vt:lpstr>Mongolian Baiti</vt:lpstr>
      <vt:lpstr>Calibri</vt:lpstr>
      <vt:lpstr>造字工房悦圆演示版常规体</vt:lpstr>
      <vt:lpstr>方正兰亭黑_GBK</vt:lpstr>
      <vt:lpstr>微软雅黑</vt:lpstr>
      <vt:lpstr>Arial Black</vt:lpstr>
      <vt:lpstr>Century Gothic</vt:lpstr>
      <vt:lpstr>幼圆</vt:lpstr>
      <vt:lpstr>黑体</vt:lpstr>
      <vt:lpstr>Arial Unicode MS</vt:lpstr>
      <vt:lpstr>方正楷体简体</vt:lpstr>
      <vt:lpstr>Bahnschrift</vt:lpstr>
      <vt:lpstr>inpin heiti</vt:lpstr>
      <vt:lpstr>方正大黑简体</vt:lpstr>
      <vt:lpstr>字魂59号-创粗黑</vt:lpstr>
      <vt:lpstr>Helvetica Neue Light</vt:lpstr>
      <vt:lpstr>Lato Light</vt:lpstr>
      <vt:lpstr>方正汉真广标简体</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dc:creator>
  <cp:lastModifiedBy>卅卅、</cp:lastModifiedBy>
  <cp:revision>86</cp:revision>
  <dcterms:created xsi:type="dcterms:W3CDTF">2017-10-08T13:44:00Z</dcterms:created>
  <dcterms:modified xsi:type="dcterms:W3CDTF">2021-05-20T02:44:52Z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5989BC8761264957AE91256821D979B2</vt:lpwstr>
  </property>
</Properties>
</file>