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461" r:id="rId4"/>
    <p:sldId id="261" r:id="rId5"/>
    <p:sldId id="257" r:id="rId6"/>
    <p:sldId id="480" r:id="rId7"/>
    <p:sldId id="459" r:id="rId8"/>
    <p:sldId id="460" r:id="rId9"/>
    <p:sldId id="443" r:id="rId10"/>
    <p:sldId id="431" r:id="rId11"/>
    <p:sldId id="462" r:id="rId12"/>
    <p:sldId id="463" r:id="rId13"/>
    <p:sldId id="464" r:id="rId14"/>
    <p:sldId id="465" r:id="rId15"/>
    <p:sldId id="466" r:id="rId16"/>
    <p:sldId id="467" r:id="rId17"/>
    <p:sldId id="468" r:id="rId18"/>
    <p:sldId id="337" r:id="rId19"/>
  </p:sldIdLst>
  <p:sldSz cx="9144000" cy="6858000" type="screen4x3"/>
  <p:notesSz cx="6858000" cy="9144000"/>
  <p:embeddedFontLst>
    <p:embeddedFont>
      <p:font typeface="Verdana" panose="020B0604030504040204" pitchFamily="34" charset="0"/>
      <p:regular r:id="rId23"/>
      <p:bold r:id="rId24"/>
      <p:italic r:id="rId25"/>
      <p:boldItalic r:id="rId26"/>
    </p:embeddedFont>
    <p:embeddedFont>
      <p:font typeface="微软雅黑" panose="020B0503020204020204" charset="-122"/>
      <p:regular r:id="rId27"/>
    </p:embeddedFont>
    <p:embeddedFont>
      <p:font typeface="Arial Black" panose="020B0A04020102020204" pitchFamily="34" charset="0"/>
      <p:bold r:id="rId28"/>
    </p:embeddedFont>
    <p:embeddedFont>
      <p:font typeface="方正仿宋简体" panose="02000000000000000000" pitchFamily="2" charset="-122"/>
      <p:regular r:id="rId29"/>
    </p:embeddedFont>
  </p:embeddedFontLst>
  <p:custShowLst>
    <p:custShow name="自定义放映 1" id="0">
      <p:sldLst/>
    </p:custShow>
  </p:custShow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000000"/>
    <a:srgbClr val="1F74AD"/>
    <a:srgbClr val="79C4FF"/>
    <a:srgbClr val="D3F0A5"/>
    <a:srgbClr val="9EDE42"/>
    <a:srgbClr val="4BCCFF"/>
    <a:srgbClr val="00ADF2"/>
    <a:srgbClr val="0099D6"/>
    <a:srgbClr val="0092CE"/>
    <a:srgbClr val="006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94"/>
    <p:restoredTop sz="94660"/>
  </p:normalViewPr>
  <p:slideViewPr>
    <p:cSldViewPr showGuides="1">
      <p:cViewPr varScale="1">
        <p:scale>
          <a:sx n="94" d="100"/>
          <a:sy n="94" d="100"/>
        </p:scale>
        <p:origin x="-870" y="-102"/>
      </p:cViewPr>
      <p:guideLst>
        <p:guide orient="horz" pos="2119"/>
        <p:guide pos="2882"/>
      </p:guideLst>
    </p:cSldViewPr>
  </p:slid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spTree>
      <p:nvGrpSpPr>
        <p:cNvPr id="1" name=""/>
        <p:cNvGrpSpPr/>
        <p:nvPr/>
      </p:nvGrpSpPr>
      <p:grpSpPr/>
      <p:sp>
        <p:nvSpPr>
          <p:cNvPr id="2050" name="任意多边形 396294"/>
          <p:cNvSpPr/>
          <p:nvPr/>
        </p:nvSpPr>
        <p:spPr>
          <a:xfrm>
            <a:off x="685800" y="2393950"/>
            <a:ext cx="7772400" cy="109538"/>
          </a:xfrm>
          <a:custGeom>
            <a:avLst/>
            <a:gdLst/>
            <a:ahLst/>
            <a:cxnLst/>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cap="flat" cmpd="sng">
            <a:solidFill>
              <a:schemeClr val="accent2"/>
            </a:solidFill>
            <a:prstDash val="solid"/>
            <a:round/>
            <a:headEnd type="none" w="med" len="med"/>
            <a:tailEnd type="none" w="med" len="med"/>
          </a:ln>
        </p:spPr>
        <p:txBody>
          <a:bodyPr/>
          <a:p>
            <a:endParaRPr lang="zh-CN" altLang="en-US"/>
          </a:p>
        </p:txBody>
      </p:sp>
      <p:sp>
        <p:nvSpPr>
          <p:cNvPr id="396290" name="标题 396289"/>
          <p:cNvSpPr>
            <a:spLocks noGrp="1"/>
          </p:cNvSpPr>
          <p:nvPr>
            <p:ph type="ctrTitle"/>
          </p:nvPr>
        </p:nvSpPr>
        <p:spPr>
          <a:xfrm>
            <a:off x="685800" y="990600"/>
            <a:ext cx="7772400" cy="1371600"/>
          </a:xfrm>
          <a:prstGeom prst="rect">
            <a:avLst/>
          </a:prstGeom>
          <a:noFill/>
          <a:ln w="9525">
            <a:noFill/>
          </a:ln>
        </p:spPr>
        <p:txBody>
          <a:bodyPr anchor="b"/>
          <a:lstStyle>
            <a:lvl1pPr lvl="0">
              <a:defRPr sz="4000"/>
            </a:lvl1pPr>
          </a:lstStyle>
          <a:p>
            <a:pPr lvl="0" fontAlgn="base"/>
            <a:r>
              <a:rPr lang="zh-CN" altLang="en-US" strike="noStrike" noProof="1" dirty="0"/>
              <a:t>单击此处编辑母版标题样式</a:t>
            </a:r>
            <a:endParaRPr lang="zh-CN" altLang="en-US" strike="noStrike" noProof="1" dirty="0"/>
          </a:p>
        </p:txBody>
      </p:sp>
      <p:sp>
        <p:nvSpPr>
          <p:cNvPr id="396291" name="副标题 396290"/>
          <p:cNvSpPr>
            <a:spLocks noGrp="1"/>
          </p:cNvSpPr>
          <p:nvPr>
            <p:ph type="subTitle" idx="1"/>
          </p:nvPr>
        </p:nvSpPr>
        <p:spPr>
          <a:xfrm>
            <a:off x="1447800" y="3429000"/>
            <a:ext cx="7010400" cy="1600200"/>
          </a:xfrm>
          <a:prstGeom prst="rect">
            <a:avLst/>
          </a:prstGeom>
          <a:noFill/>
          <a:ln w="9525">
            <a:noFill/>
          </a:ln>
        </p:spPr>
        <p:txBody>
          <a:bodyPr anchor="t"/>
          <a:lstStyle>
            <a:lvl1pPr marL="0" lvl="0" indent="0">
              <a:buNone/>
              <a:defRPr sz="2800"/>
            </a:lvl1pPr>
            <a:lvl2pPr marL="457200" lvl="1" indent="14605" algn="ctr">
              <a:buNone/>
              <a:defRPr sz="2800"/>
            </a:lvl2pPr>
            <a:lvl3pPr marL="909955" lvl="2" indent="0" algn="ctr">
              <a:buNone/>
              <a:defRPr sz="2800"/>
            </a:lvl3pPr>
            <a:lvl4pPr marL="1306830" lvl="3" indent="0" algn="ctr">
              <a:buNone/>
              <a:defRPr sz="2800"/>
            </a:lvl4pPr>
            <a:lvl5pPr marL="1695450" lvl="4" indent="0" algn="ctr">
              <a:buNone/>
              <a:defRPr sz="2800"/>
            </a:lvl5pPr>
          </a:lstStyle>
          <a:p>
            <a:pPr lvl="0" fontAlgn="base"/>
            <a:r>
              <a:rPr lang="zh-CN" altLang="en-US" strike="noStrike" noProof="1" dirty="0"/>
              <a:t>单击此处编辑母版副标题样式</a:t>
            </a:r>
            <a:endParaRPr lang="zh-CN" altLang="en-US" strike="noStrike" noProof="1" dirty="0"/>
          </a:p>
        </p:txBody>
      </p:sp>
      <p:sp>
        <p:nvSpPr>
          <p:cNvPr id="396292" name="日期占位符 396291"/>
          <p:cNvSpPr>
            <a:spLocks noGrp="1"/>
          </p:cNvSpPr>
          <p:nvPr>
            <p:ph type="dt" sz="half" idx="2"/>
          </p:nvPr>
        </p:nvSpPr>
        <p:spPr>
          <a:xfrm>
            <a:off x="685800" y="6248400"/>
            <a:ext cx="1905000" cy="457200"/>
          </a:xfrm>
          <a:prstGeom prst="rect">
            <a:avLst/>
          </a:prstGeom>
          <a:noFill/>
          <a:ln w="9525">
            <a:noFill/>
          </a:ln>
        </p:spPr>
        <p:txBody>
          <a:bodyPr anchor="t"/>
          <a:lstStyle>
            <a:lvl1pPr>
              <a:defRPr sz="1200">
                <a:latin typeface="Verdana" panose="020B0604030504040204" pitchFamily="34" charset="0"/>
              </a:defRPr>
            </a:lvl1pPr>
          </a:lstStyle>
          <a:p>
            <a:pPr fontAlgn="base"/>
            <a:endParaRPr lang="zh-CN" altLang="en-US" strike="noStrike" noProof="1" dirty="0">
              <a:latin typeface="Arial" panose="020B0604020202020204" pitchFamily="34" charset="0"/>
            </a:endParaRPr>
          </a:p>
        </p:txBody>
      </p:sp>
      <p:sp>
        <p:nvSpPr>
          <p:cNvPr id="396293" name="页脚占位符 396292"/>
          <p:cNvSpPr>
            <a:spLocks noGrp="1"/>
          </p:cNvSpPr>
          <p:nvPr>
            <p:ph type="ftr" sz="quarter" idx="3"/>
          </p:nvPr>
        </p:nvSpPr>
        <p:spPr>
          <a:xfrm>
            <a:off x="3124200" y="6248400"/>
            <a:ext cx="2895600" cy="457200"/>
          </a:xfrm>
          <a:prstGeom prst="rect">
            <a:avLst/>
          </a:prstGeom>
          <a:noFill/>
          <a:ln w="9525">
            <a:noFill/>
          </a:ln>
        </p:spPr>
        <p:txBody>
          <a:bodyPr anchor="t"/>
          <a:lstStyle>
            <a:lvl1pPr algn="ctr">
              <a:defRPr sz="1200">
                <a:latin typeface="Verdana" panose="020B0604030504040204" pitchFamily="34" charset="0"/>
              </a:defRPr>
            </a:lvl1pPr>
          </a:lstStyle>
          <a:p>
            <a:pPr fontAlgn="base"/>
            <a:endParaRPr lang="zh-CN" altLang="en-US" strike="noStrike" noProof="1" dirty="0"/>
          </a:p>
        </p:txBody>
      </p:sp>
      <p:sp>
        <p:nvSpPr>
          <p:cNvPr id="396294" name="灯片编号占位符 396293"/>
          <p:cNvSpPr>
            <a:spLocks noGrp="1"/>
          </p:cNvSpPr>
          <p:nvPr>
            <p:ph type="sldNum" sz="quarter" idx="4"/>
          </p:nvPr>
        </p:nvSpPr>
        <p:spPr>
          <a:xfrm>
            <a:off x="6553200" y="6248400"/>
            <a:ext cx="1905000" cy="457200"/>
          </a:xfrm>
          <a:prstGeom prst="rect">
            <a:avLst/>
          </a:prstGeom>
          <a:noFill/>
          <a:ln w="9525">
            <a:noFill/>
          </a:ln>
        </p:spPr>
        <p:txBody>
          <a:bodyPr anchor="t"/>
          <a:lstStyle>
            <a:lvl1pPr algn="r">
              <a:defRPr sz="1200">
                <a:latin typeface="Verdana" panose="020B0604030504040204" pitchFamily="34" charset="0"/>
              </a:defRPr>
            </a:lvl1pPr>
          </a:lstStyle>
          <a:p>
            <a:pPr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73441" y="304800"/>
            <a:ext cx="2002234" cy="57150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566738" y="304800"/>
            <a:ext cx="5890631" cy="57150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566738" y="1752600"/>
            <a:ext cx="3920490"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7248" y="1752600"/>
            <a:ext cx="3920490" cy="42672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dirty="0"/>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dirty="0"/>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p:sp>
        <p:nvSpPr>
          <p:cNvPr id="1026" name="标题 395265"/>
          <p:cNvSpPr>
            <a:spLocks noGrp="1"/>
          </p:cNvSpPr>
          <p:nvPr>
            <p:ph type="title"/>
          </p:nvPr>
        </p:nvSpPr>
        <p:spPr>
          <a:xfrm>
            <a:off x="574675" y="304800"/>
            <a:ext cx="8001000" cy="1216025"/>
          </a:xfrm>
          <a:prstGeom prst="rect">
            <a:avLst/>
          </a:prstGeom>
          <a:noFill/>
          <a:ln w="9525">
            <a:noFill/>
          </a:ln>
        </p:spPr>
        <p:txBody>
          <a:bodyPr anchor="b"/>
          <a:p>
            <a:pPr lvl="0" indent="0"/>
            <a:r>
              <a:rPr lang="zh-CN" altLang="en-US" dirty="0"/>
              <a:t>单击此处编辑母版标题样式</a:t>
            </a:r>
            <a:endParaRPr lang="zh-CN" altLang="en-US" dirty="0"/>
          </a:p>
        </p:txBody>
      </p:sp>
      <p:sp>
        <p:nvSpPr>
          <p:cNvPr id="1027" name="文本占位符 395266"/>
          <p:cNvSpPr>
            <a:spLocks noGrp="1"/>
          </p:cNvSpPr>
          <p:nvPr>
            <p:ph type="body"/>
          </p:nvPr>
        </p:nvSpPr>
        <p:spPr>
          <a:xfrm>
            <a:off x="566738" y="1752600"/>
            <a:ext cx="8001000" cy="4267200"/>
          </a:xfrm>
          <a:prstGeom prst="rect">
            <a:avLst/>
          </a:prstGeom>
          <a:noFill/>
          <a:ln w="9525">
            <a:noFill/>
          </a:ln>
        </p:spPr>
        <p:txBody>
          <a:bodyPr anchor="t"/>
          <a:p>
            <a:pPr lvl="0" indent="-469900"/>
            <a:r>
              <a:rPr lang="zh-CN" altLang="en-US" dirty="0"/>
              <a:t>单击此处编辑母版文本样式</a:t>
            </a:r>
            <a:endParaRPr lang="zh-CN" altLang="en-US" dirty="0"/>
          </a:p>
          <a:p>
            <a:pPr lvl="1" indent="-436245"/>
            <a:r>
              <a:rPr lang="zh-CN" altLang="en-US" dirty="0"/>
              <a:t>第二级</a:t>
            </a:r>
            <a:endParaRPr lang="zh-CN" altLang="en-US" dirty="0"/>
          </a:p>
          <a:p>
            <a:pPr lvl="2" indent="-394970"/>
            <a:r>
              <a:rPr lang="zh-CN" altLang="en-US" dirty="0"/>
              <a:t>第三级</a:t>
            </a:r>
            <a:endParaRPr lang="zh-CN" altLang="en-US" dirty="0"/>
          </a:p>
          <a:p>
            <a:pPr lvl="3" indent="-387350"/>
            <a:r>
              <a:rPr lang="zh-CN" altLang="en-US" dirty="0"/>
              <a:t>第四级</a:t>
            </a:r>
            <a:endParaRPr lang="zh-CN" altLang="en-US" dirty="0"/>
          </a:p>
          <a:p>
            <a:pPr lvl="4" indent="-398780"/>
            <a:r>
              <a:rPr lang="zh-CN" altLang="en-US" dirty="0"/>
              <a:t>第五级</a:t>
            </a:r>
            <a:endParaRPr lang="zh-CN" altLang="en-US" dirty="0"/>
          </a:p>
        </p:txBody>
      </p:sp>
      <p:sp>
        <p:nvSpPr>
          <p:cNvPr id="1028" name="任意多边形 395267"/>
          <p:cNvSpPr/>
          <p:nvPr/>
        </p:nvSpPr>
        <p:spPr>
          <a:xfrm>
            <a:off x="609600" y="1566863"/>
            <a:ext cx="7958138" cy="109537"/>
          </a:xfrm>
          <a:custGeom>
            <a:avLst/>
            <a:gdLst/>
            <a:ahLst/>
            <a:cxnLst/>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cap="flat" cmpd="sng">
            <a:solidFill>
              <a:schemeClr val="accent2"/>
            </a:solidFill>
            <a:prstDash val="solid"/>
            <a:round/>
            <a:headEnd type="none" w="med" len="med"/>
            <a:tailEnd type="none" w="med" len="med"/>
          </a:ln>
        </p:spPr>
        <p:txBody>
          <a:bodyPr/>
          <a:p>
            <a:endParaRPr lang="zh-CN" altLang="en-US"/>
          </a:p>
        </p:txBody>
      </p:sp>
      <p:sp>
        <p:nvSpPr>
          <p:cNvPr id="1029" name="直接连接符 395268"/>
          <p:cNvSpPr/>
          <p:nvPr/>
        </p:nvSpPr>
        <p:spPr>
          <a:xfrm flipV="1">
            <a:off x="609600" y="6172200"/>
            <a:ext cx="7924800" cy="0"/>
          </a:xfrm>
          <a:prstGeom prst="line">
            <a:avLst/>
          </a:prstGeom>
          <a:ln w="3175" cap="flat" cmpd="sng">
            <a:solidFill>
              <a:schemeClr val="accent2"/>
            </a:solidFill>
            <a:prstDash val="solid"/>
            <a:round/>
            <a:headEnd type="none" w="med" len="med"/>
            <a:tailEnd type="none" w="med" len="med"/>
          </a:ln>
        </p:spPr>
      </p:sp>
      <p:sp>
        <p:nvSpPr>
          <p:cNvPr id="395270" name="日期占位符 395269"/>
          <p:cNvSpPr>
            <a:spLocks noGrp="1"/>
          </p:cNvSpPr>
          <p:nvPr>
            <p:ph type="dt" sz="half" idx="2"/>
          </p:nvPr>
        </p:nvSpPr>
        <p:spPr>
          <a:xfrm>
            <a:off x="609600" y="6245225"/>
            <a:ext cx="1981200" cy="476250"/>
          </a:xfrm>
          <a:prstGeom prst="rect">
            <a:avLst/>
          </a:prstGeom>
          <a:noFill/>
          <a:ln w="9525">
            <a:noFill/>
          </a:ln>
        </p:spPr>
        <p:txBody>
          <a:bodyPr/>
          <a:lstStyle>
            <a:lvl1pPr>
              <a:defRPr sz="1200">
                <a:latin typeface="Verdana" panose="020B0604030504040204" pitchFamily="34" charset="0"/>
              </a:defRPr>
            </a:lvl1pPr>
          </a:lstStyle>
          <a:p>
            <a:pPr lvl="0" fontAlgn="base"/>
            <a:endParaRPr lang="zh-CN" altLang="en-US" strike="noStrike" noProof="1" dirty="0">
              <a:latin typeface="Arial" panose="020B0604020202020204" pitchFamily="34" charset="0"/>
            </a:endParaRPr>
          </a:p>
        </p:txBody>
      </p:sp>
      <p:sp>
        <p:nvSpPr>
          <p:cNvPr id="395271" name="页脚占位符 395270"/>
          <p:cNvSpPr>
            <a:spLocks noGrp="1"/>
          </p:cNvSpPr>
          <p:nvPr>
            <p:ph type="ftr" sz="quarter" idx="3"/>
          </p:nvPr>
        </p:nvSpPr>
        <p:spPr>
          <a:xfrm>
            <a:off x="3124200" y="6245225"/>
            <a:ext cx="2895600" cy="476250"/>
          </a:xfrm>
          <a:prstGeom prst="rect">
            <a:avLst/>
          </a:prstGeom>
          <a:noFill/>
          <a:ln w="9525">
            <a:noFill/>
          </a:ln>
        </p:spPr>
        <p:txBody>
          <a:bodyPr/>
          <a:lstStyle>
            <a:lvl1pPr algn="ctr">
              <a:defRPr sz="1200">
                <a:latin typeface="Verdana" panose="020B0604030504040204" pitchFamily="34" charset="0"/>
              </a:defRPr>
            </a:lvl1pPr>
          </a:lstStyle>
          <a:p>
            <a:pPr lvl="0" fontAlgn="base"/>
            <a:endParaRPr lang="zh-CN" altLang="en-US" strike="noStrike" noProof="1" dirty="0"/>
          </a:p>
        </p:txBody>
      </p:sp>
      <p:sp>
        <p:nvSpPr>
          <p:cNvPr id="395272" name="灯片编号占位符 395271"/>
          <p:cNvSpPr>
            <a:spLocks noGrp="1"/>
          </p:cNvSpPr>
          <p:nvPr>
            <p:ph type="sldNum" sz="quarter" idx="4"/>
          </p:nvPr>
        </p:nvSpPr>
        <p:spPr>
          <a:xfrm>
            <a:off x="6553200" y="6245225"/>
            <a:ext cx="1981200" cy="476250"/>
          </a:xfrm>
          <a:prstGeom prst="rect">
            <a:avLst/>
          </a:prstGeom>
          <a:noFill/>
          <a:ln w="9525">
            <a:noFill/>
          </a:ln>
        </p:spPr>
        <p:txBody>
          <a:bodyPr/>
          <a:lstStyle>
            <a:lvl1pPr algn="r">
              <a:defRPr sz="1200">
                <a:latin typeface="Verdana" panose="020B0604030504040204" pitchFamily="34" charset="0"/>
              </a:defRPr>
            </a:lvl1pPr>
          </a:lstStyle>
          <a:p>
            <a:pPr lvl="0" fontAlgn="base"/>
            <a:fld id="{9A0DB2DC-4C9A-4742-B13C-FB6460FD3503}" type="slidenum">
              <a:rPr lang="zh-CN" altLang="en-US" strike="noStrike" noProof="1" dirty="0">
                <a:latin typeface="Verdana" panose="020B060403050404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rtl="0" eaLnBrk="1" fontAlgn="base" latinLnBrk="0" hangingPunct="1">
        <a:lnSpc>
          <a:spcPct val="100000"/>
        </a:lnSpc>
        <a:spcBef>
          <a:spcPct val="0"/>
        </a:spcBef>
        <a:spcAft>
          <a:spcPct val="0"/>
        </a:spcAft>
        <a:buNone/>
        <a:defRPr sz="3800" b="0" i="0" u="none" kern="1200" baseline="0">
          <a:solidFill>
            <a:schemeClr val="tx2"/>
          </a:solidFill>
          <a:latin typeface="+mj-lt"/>
          <a:ea typeface="+mj-ea"/>
          <a:cs typeface="+mj-cs"/>
        </a:defRPr>
      </a:lvl1pPr>
    </p:titleStyle>
    <p:bodyStyle>
      <a:lvl1pPr marL="469900" lvl="0" indent="-46990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Char char="o"/>
        <a:defRPr sz="3000" b="0" i="0" u="none" kern="1200" baseline="0">
          <a:solidFill>
            <a:schemeClr val="tx1"/>
          </a:solidFill>
          <a:latin typeface="+mn-lt"/>
          <a:ea typeface="+mn-ea"/>
          <a:cs typeface="+mn-cs"/>
        </a:defRPr>
      </a:lvl1pPr>
      <a:lvl2pPr marL="908050" lvl="1" indent="-436245"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Char char="n"/>
        <a:defRPr sz="2600" b="0" i="0" u="none" kern="1200" baseline="0">
          <a:solidFill>
            <a:schemeClr val="tx1"/>
          </a:solidFill>
          <a:latin typeface="+mn-lt"/>
          <a:ea typeface="+mn-ea"/>
          <a:cs typeface="+mn-cs"/>
        </a:defRPr>
      </a:lvl2pPr>
      <a:lvl3pPr marL="1304925" lvl="2" indent="-39497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Char char="o"/>
        <a:defRPr sz="2300" b="0" i="0" u="none" kern="1200" baseline="0">
          <a:solidFill>
            <a:schemeClr val="tx1"/>
          </a:solidFill>
          <a:latin typeface="+mn-lt"/>
          <a:ea typeface="+mn-ea"/>
          <a:cs typeface="+mn-cs"/>
        </a:defRPr>
      </a:lvl3pPr>
      <a:lvl4pPr marL="1694180" lvl="3" indent="-38735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Char char="n"/>
        <a:defRPr sz="2000" b="0" i="0" u="none" kern="1200" baseline="0">
          <a:solidFill>
            <a:schemeClr val="tx1"/>
          </a:solidFill>
          <a:latin typeface="+mn-lt"/>
          <a:ea typeface="+mn-ea"/>
          <a:cs typeface="+mn-cs"/>
        </a:defRPr>
      </a:lvl4pPr>
      <a:lvl5pPr marL="2094230" lvl="4" indent="-39878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Verdana" panose="020B060403050404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svg"/><Relationship Id="rId2" Type="http://schemas.openxmlformats.org/officeDocument/2006/relationships/image" Target="../media/image4.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 name="标题 2049"/>
          <p:cNvSpPr>
            <a:spLocks noGrp="1"/>
          </p:cNvSpPr>
          <p:nvPr>
            <p:ph type="ctrTitle"/>
          </p:nvPr>
        </p:nvSpPr>
        <p:spPr>
          <a:xfrm>
            <a:off x="179388" y="3068638"/>
            <a:ext cx="8785225" cy="1223962"/>
          </a:xfrm>
        </p:spPr>
        <p:txBody>
          <a:bodyPr anchor="b"/>
          <a:p>
            <a:pPr algn="ctr" defTabSz="914400">
              <a:lnSpc>
                <a:spcPct val="120000"/>
              </a:lnSpc>
              <a:buNone/>
            </a:pPr>
            <a:r>
              <a:rPr lang="zh-CN" altLang="en-US" b="1" kern="1200" baseline="0" dirty="0">
                <a:solidFill>
                  <a:schemeClr val="tx1"/>
                </a:solidFill>
                <a:latin typeface="方正大标宋简体" panose="02010601030101010101" pitchFamily="2" charset="-122"/>
                <a:ea typeface="方正大标宋简体" panose="02010601030101010101" pitchFamily="2" charset="-122"/>
                <a:cs typeface="+mj-cs"/>
              </a:rPr>
              <a:t>《兰州海关出台十四条措施促进外贸</a:t>
            </a:r>
            <a:br>
              <a:rPr lang="zh-CN" altLang="en-US" b="1" kern="1200" baseline="0" dirty="0">
                <a:solidFill>
                  <a:schemeClr val="tx1"/>
                </a:solidFill>
                <a:latin typeface="方正大标宋简体" panose="02010601030101010101" pitchFamily="2" charset="-122"/>
                <a:ea typeface="方正大标宋简体" panose="02010601030101010101" pitchFamily="2" charset="-122"/>
                <a:cs typeface="+mj-cs"/>
              </a:rPr>
            </a:br>
            <a:r>
              <a:rPr lang="zh-CN" altLang="en-US" b="1" kern="1200" baseline="0" dirty="0">
                <a:solidFill>
                  <a:schemeClr val="tx1"/>
                </a:solidFill>
                <a:latin typeface="方正大标宋简体" panose="02010601030101010101" pitchFamily="2" charset="-122"/>
                <a:ea typeface="方正大标宋简体" panose="02010601030101010101" pitchFamily="2" charset="-122"/>
                <a:cs typeface="+mj-cs"/>
              </a:rPr>
              <a:t>保稳提质》政策解读</a:t>
            </a:r>
            <a:endParaRPr lang="zh-CN" altLang="en-US" b="1" kern="1200" baseline="0" dirty="0">
              <a:solidFill>
                <a:schemeClr val="tx1"/>
              </a:solidFill>
              <a:latin typeface="方正大标宋简体" panose="02010601030101010101" pitchFamily="2" charset="-122"/>
              <a:ea typeface="方正大标宋简体" panose="02010601030101010101" pitchFamily="2" charset="-122"/>
              <a:cs typeface="+mj-cs"/>
            </a:endParaRPr>
          </a:p>
        </p:txBody>
      </p:sp>
      <p:cxnSp>
        <p:nvCxnSpPr>
          <p:cNvPr id="3075" name="直接连接符 17"/>
          <p:cNvCxnSpPr/>
          <p:nvPr/>
        </p:nvCxnSpPr>
        <p:spPr>
          <a:xfrm>
            <a:off x="2843213" y="5661025"/>
            <a:ext cx="6169025" cy="1588"/>
          </a:xfrm>
          <a:prstGeom prst="line">
            <a:avLst/>
          </a:prstGeom>
          <a:ln w="44450" cap="flat" cmpd="sng">
            <a:solidFill>
              <a:schemeClr val="accent2"/>
            </a:solidFill>
            <a:prstDash val="solid"/>
            <a:round/>
            <a:headEnd type="none" w="med" len="med"/>
            <a:tailEnd type="none" w="med" len="med"/>
          </a:ln>
        </p:spPr>
      </p:cxnSp>
      <p:sp>
        <p:nvSpPr>
          <p:cNvPr id="2" name="TextBox 8"/>
          <p:cNvSpPr txBox="1"/>
          <p:nvPr/>
        </p:nvSpPr>
        <p:spPr>
          <a:xfrm>
            <a:off x="1350963" y="5981065"/>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4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4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4" name="图片 3" descr="659fbfcaf79675998f21a4ec0a8b0ea6"/>
          <p:cNvPicPr>
            <a:picLocks noChangeAspect="1"/>
          </p:cNvPicPr>
          <p:nvPr/>
        </p:nvPicPr>
        <p:blipFill>
          <a:blip r:embed="rId1"/>
          <a:srcRect l="4621" t="70070" r="4110" b="530"/>
          <a:stretch>
            <a:fillRect/>
          </a:stretch>
        </p:blipFill>
        <p:spPr>
          <a:xfrm>
            <a:off x="-3810" y="-15240"/>
            <a:ext cx="9180195" cy="2150110"/>
          </a:xfrm>
          <a:prstGeom prst="rect">
            <a:avLst/>
          </a:prstGeom>
        </p:spPr>
      </p:pic>
      <p:pic>
        <p:nvPicPr>
          <p:cNvPr id="7" name="图片 6" descr="图片1"/>
          <p:cNvPicPr>
            <a:picLocks noChangeAspect="1"/>
          </p:cNvPicPr>
          <p:nvPr/>
        </p:nvPicPr>
        <p:blipFill>
          <a:blip r:embed="rId2"/>
          <a:stretch>
            <a:fillRect/>
          </a:stretch>
        </p:blipFill>
        <p:spPr>
          <a:xfrm>
            <a:off x="403225" y="427990"/>
            <a:ext cx="1263650" cy="1263650"/>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3"/>
                                        </p:tgtEl>
                                        <p:attrNameLst>
                                          <p:attrName>style.visibility</p:attrName>
                                        </p:attrNameLst>
                                      </p:cBhvr>
                                      <p:to>
                                        <p:strVal val="visible"/>
                                      </p:to>
                                    </p:set>
                                    <p:anim calcmode="lin" valueType="num">
                                      <p:cBhvr additive="base">
                                        <p:cTn id="7" dur="1000" fill="hold"/>
                                        <p:tgtEl>
                                          <p:spTgt spid="3073"/>
                                        </p:tgtEl>
                                        <p:attrNameLst>
                                          <p:attrName>ppt_x</p:attrName>
                                        </p:attrNameLst>
                                      </p:cBhvr>
                                      <p:tavLst>
                                        <p:tav tm="0">
                                          <p:val>
                                            <p:strVal val="#ppt_x"/>
                                          </p:val>
                                        </p:tav>
                                        <p:tav tm="100000">
                                          <p:val>
                                            <p:strVal val="#ppt_x"/>
                                          </p:val>
                                        </p:tav>
                                      </p:tavLst>
                                    </p:anim>
                                    <p:anim calcmode="lin" valueType="num">
                                      <p:cBhvr additive="base">
                                        <p:cTn id="8" dur="1000" fill="hold"/>
                                        <p:tgtEl>
                                          <p:spTgt spid="3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732395" cy="2919095"/>
          </a:xfrm>
        </p:spPr>
        <p:txBody>
          <a:bodyPr/>
          <a:p>
            <a:endParaRPr lang="zh-CN" altLang="en-US"/>
          </a:p>
          <a:p>
            <a:pPr>
              <a:lnSpc>
                <a:spcPts val="2860"/>
              </a:lnSpc>
              <a:spcBef>
                <a:spcPts val="0"/>
              </a:spcBef>
              <a:buFont typeface="Wingdings" panose="05000000000000000000" charset="0"/>
            </a:pPr>
            <a:r>
              <a:rPr lang="zh-CN" altLang="en-US" sz="2000">
                <a:solidFill>
                  <a:schemeClr val="tx2"/>
                </a:solidFill>
              </a:rPr>
              <a:t>围绕“专精特新”企业、产业链供应链龙头企业、中欧班列沿线国家贸易往来企业等重点对象，实施精准培育，鼓励引导更多企业成为海关AEO高级认证企业，落实高级认证企业便利措施。</a:t>
            </a:r>
            <a:endParaRPr lang="zh-CN" altLang="en-US" sz="2000">
              <a:solidFill>
                <a:schemeClr val="tx2"/>
              </a:solidFill>
            </a:endParaRPr>
          </a:p>
          <a:p>
            <a:endParaRPr lang="zh-CN" altLang="en-US" sz="2000"/>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八</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、加强企业信用培育力度</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712710" cy="2919095"/>
          </a:xfrm>
        </p:spPr>
        <p:txBody>
          <a:bodyPr/>
          <a:p>
            <a:endParaRPr lang="zh-CN" altLang="en-US"/>
          </a:p>
          <a:p>
            <a:pPr marL="285750" indent="-285750">
              <a:lnSpc>
                <a:spcPts val="2860"/>
              </a:lnSpc>
              <a:spcBef>
                <a:spcPts val="0"/>
              </a:spcBef>
            </a:pPr>
            <a:r>
              <a:rPr lang="en-US" altLang="zh-CN" sz="2000">
                <a:solidFill>
                  <a:schemeClr val="tx2"/>
                </a:solidFill>
              </a:rPr>
              <a:t>    </a:t>
            </a:r>
            <a:r>
              <a:rPr lang="zh-CN" altLang="en-US" sz="2000">
                <a:solidFill>
                  <a:schemeClr val="tx2"/>
                </a:solidFill>
              </a:rPr>
              <a:t>创新监管模式，对出口鲜活易腐农食产品采取过程监管模式，针对输入国要求需进行实验室检测的可提前取样检测。优化工作流程，对出口危化品实行“集中查验+分批出口”检验模式。积极稳妥推进进出口商品检验采信管理制度，落实进口汽车整车第三方检验结果采信；对企业申请需出具官方检验检疫证书的出口食品农产品，可依据第三方检测结果出具证书。因疫情影响不能到达现场进行查检的货物，探索实施“海关远程视频查检模式”。</a:t>
            </a:r>
            <a:endParaRPr lang="zh-CN" altLang="en-US" sz="2000">
              <a:solidFill>
                <a:schemeClr val="tx2"/>
              </a:solidFill>
            </a:endParaRPr>
          </a:p>
          <a:p>
            <a:endParaRPr lang="zh-CN" altLang="en-US" sz="2000"/>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九</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、持续优化监管模式</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802245" cy="2919095"/>
          </a:xfrm>
        </p:spPr>
        <p:txBody>
          <a:bodyPr/>
          <a:p>
            <a:endParaRPr lang="zh-CN" altLang="en-US"/>
          </a:p>
          <a:p>
            <a:pPr>
              <a:lnSpc>
                <a:spcPts val="2800"/>
              </a:lnSpc>
              <a:spcBef>
                <a:spcPts val="0"/>
              </a:spcBef>
            </a:pPr>
            <a:r>
              <a:rPr lang="zh-CN" altLang="en-US" sz="2000">
                <a:latin typeface="宋体" panose="02010600030101010101" pitchFamily="2" charset="-122"/>
                <a:ea typeface="宋体" panose="02010600030101010101" pitchFamily="2" charset="-122"/>
                <a:cs typeface="宋体" panose="02010600030101010101" pitchFamily="2" charset="-122"/>
              </a:rPr>
              <a:t>围绕跨境电商企业对企业出口外贸发展新模式，持续优化监管流程，支持符合条件的企业开展跨境电商B2B直接出口和跨境电商出口海外仓业务。支持我省相关市州申请市场采购贸易方式试点和其他贸易新业态发展。</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十</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、积极培育外贸新业态发展</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550785" cy="2919095"/>
          </a:xfrm>
        </p:spPr>
        <p:txBody>
          <a:bodyPr/>
          <a:p>
            <a:pPr>
              <a:lnSpc>
                <a:spcPts val="2800"/>
              </a:lnSpc>
              <a:spcBef>
                <a:spcPts val="0"/>
              </a:spcBef>
            </a:pPr>
            <a:r>
              <a:rPr lang="zh-CN" altLang="en-US" sz="2000" b="1">
                <a:solidFill>
                  <a:schemeClr val="tx2"/>
                </a:solidFill>
                <a:latin typeface="+mn-ea"/>
                <a:cs typeface="+mn-ea"/>
              </a:rPr>
              <a:t>依托兰州国际空港、兰州国际陆港、兰州新区综合保税区等创新“区港联动”业务模式，建立跨隶属海关辖区业务“点对点”机制。推动平行进口汽车保税仓储业务，提高平台协同联动水平。支持兰州新区综合保税区功能拓展，持续释放分送集报、区内合格评定、抽样即放、固废出区、饲料加工全流程品质监测等政策利好。支持兰州新区综合保税区木材、粮食等加工产业发展，鼓励“外发加工”、“委托加工”、“分类监管”等业务模式拓展延伸。</a:t>
            </a:r>
            <a:endParaRPr lang="zh-CN" altLang="en-US" sz="2000" b="1">
              <a:solidFill>
                <a:schemeClr val="tx2"/>
              </a:solidFill>
              <a:latin typeface="+mn-ea"/>
              <a:cs typeface="+mn-ea"/>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十一、支持开放平台高质量发展</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243445" cy="2919095"/>
          </a:xfrm>
        </p:spPr>
        <p:txBody>
          <a:bodyPr/>
          <a:p>
            <a:endParaRPr lang="zh-CN" altLang="en-US"/>
          </a:p>
          <a:p>
            <a:pPr>
              <a:lnSpc>
                <a:spcPts val="2800"/>
              </a:lnSpc>
              <a:spcBef>
                <a:spcPts val="0"/>
              </a:spcBef>
              <a:buFont typeface="Wingdings" panose="05000000000000000000" charset="0"/>
            </a:pPr>
            <a:r>
              <a:rPr lang="zh-CN" altLang="en-US" sz="2000" b="1">
                <a:solidFill>
                  <a:schemeClr val="tx2"/>
                </a:solidFill>
              </a:rPr>
              <a:t>持续跟踪全球主要经济体贸易份额、重要商品全球贸易规模及流向变化，对甘肃省重点外贸行业、重点进出口企业、新外贸业态等定期开展监测分析。加强海关贸易统计数据的发布和解读，推动海关统计在线查询系统使用，面向政府、企业、科研院所开展精准式统计服务，为地方政府决策和外贸发展提供数据信息支持。</a:t>
            </a:r>
            <a:endParaRPr lang="zh-CN" altLang="en-US" sz="2000" b="1">
              <a:solidFill>
                <a:schemeClr val="tx2"/>
              </a:solidFill>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十二、加强统计监测分析和数据服务</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748270" cy="2919095"/>
          </a:xfrm>
        </p:spPr>
        <p:txBody>
          <a:bodyPr/>
          <a:p>
            <a:endParaRPr lang="zh-CN" altLang="en-US"/>
          </a:p>
          <a:p>
            <a:pPr>
              <a:lnSpc>
                <a:spcPts val="2800"/>
              </a:lnSpc>
              <a:spcBef>
                <a:spcPts val="0"/>
              </a:spcBef>
              <a:buFont typeface="Wingdings" panose="05000000000000000000" charset="0"/>
            </a:pPr>
            <a:r>
              <a:rPr lang="zh-CN" altLang="en-US" sz="2000" b="1">
                <a:solidFill>
                  <a:schemeClr val="tx2"/>
                </a:solidFill>
              </a:rPr>
              <a:t>多渠道收集、汇总、分析、研判甘肃省重点产品国外技术性贸易措施和质量安全信息，帮助出口企业和产品满足国外相关法规标准要求。支持地方政府、行业协会创建技术性贸易措施研究评议基地。建立国外技术壁垒交涉应对重点企业库，发挥兰州海关人才、技术优势，引导企业参与国外重大技术性贸易措施应对工作，协同做好出口种子种苗国外通报评议和特别贸易关注，提升精准服务能力，推动企业转型升级。</a:t>
            </a:r>
            <a:endParaRPr lang="zh-CN" altLang="en-US" sz="2000" b="1">
              <a:solidFill>
                <a:schemeClr val="tx2"/>
              </a:solidFill>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十三</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、强化技术性贸易措施应对</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
          </p:nvPr>
        </p:nvSpPr>
        <p:spPr>
          <a:xfrm>
            <a:off x="624205" y="2600960"/>
            <a:ext cx="7757160" cy="2919095"/>
          </a:xfrm>
        </p:spPr>
        <p:txBody>
          <a:bodyPr/>
          <a:p>
            <a:endParaRPr lang="zh-CN" altLang="en-US"/>
          </a:p>
          <a:p>
            <a:pPr>
              <a:lnSpc>
                <a:spcPts val="2860"/>
              </a:lnSpc>
              <a:spcBef>
                <a:spcPts val="0"/>
              </a:spcBef>
              <a:buFont typeface="Wingdings" panose="05000000000000000000" charset="0"/>
            </a:pPr>
            <a:r>
              <a:rPr lang="zh-CN" altLang="en-US" b="1">
                <a:solidFill>
                  <a:schemeClr val="tx2"/>
                </a:solidFill>
              </a:rPr>
              <a:t>充分运用甘肃国际贸易单一窗口“关企通”、海关“12360”热线等业务问题反映渠道，及时回应企业诉求，不断完善企业反映问题收集、解决渠道，形成业务问题提出、解决、反馈、评估闭环管理模式。</a:t>
            </a:r>
            <a:endParaRPr lang="zh-CN" altLang="en-US" b="1">
              <a:solidFill>
                <a:schemeClr val="tx2"/>
              </a:solidFill>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十四</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、畅通企业问题反映渠道</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0962" name="直接连接符 17"/>
          <p:cNvCxnSpPr/>
          <p:nvPr/>
        </p:nvCxnSpPr>
        <p:spPr>
          <a:xfrm>
            <a:off x="2843213" y="5661025"/>
            <a:ext cx="6169025" cy="1588"/>
          </a:xfrm>
          <a:prstGeom prst="line">
            <a:avLst/>
          </a:prstGeom>
          <a:ln w="44450" cap="flat" cmpd="sng">
            <a:solidFill>
              <a:schemeClr val="accent2"/>
            </a:solidFill>
            <a:prstDash val="solid"/>
            <a:round/>
            <a:headEnd type="none" w="med" len="med"/>
            <a:tailEnd type="none" w="med" len="med"/>
          </a:ln>
        </p:spPr>
      </p:cxnSp>
      <p:sp>
        <p:nvSpPr>
          <p:cNvPr id="4" name="TextBox 3"/>
          <p:cNvSpPr txBox="1"/>
          <p:nvPr/>
        </p:nvSpPr>
        <p:spPr>
          <a:xfrm>
            <a:off x="2938133" y="3126415"/>
            <a:ext cx="3357587" cy="1107996"/>
          </a:xfrm>
          <a:prstGeom prst="rect">
            <a:avLst/>
          </a:prstGeom>
          <a:noFill/>
        </p:spPr>
        <p:txBody>
          <a:bodyPr>
            <a:spAutoFit/>
            <a:scene3d>
              <a:camera prst="orthographicFront"/>
              <a:lightRig rig="threePt" dir="t"/>
            </a:scene3d>
          </a:bodyPr>
          <a:lstStyle/>
          <a:p>
            <a:pPr marR="0" algn="ctr" defTabSz="914400" fontAlgn="auto">
              <a:spcBef>
                <a:spcPts val="0"/>
              </a:spcBef>
              <a:spcAft>
                <a:spcPts val="0"/>
              </a:spcAft>
              <a:buClrTx/>
              <a:buSzTx/>
              <a:buFontTx/>
              <a:buNone/>
              <a:defRPr/>
            </a:pPr>
            <a:r>
              <a:rPr kumimoji="0" lang="zh-CN" altLang="en-US" sz="6600" b="1" kern="1200" cap="none" spc="0" normalizeH="0" baseline="0" noProof="0" dirty="0">
                <a:gradFill>
                  <a:gsLst>
                    <a:gs pos="0">
                      <a:srgbClr val="007BD3"/>
                    </a:gs>
                    <a:gs pos="100000">
                      <a:srgbClr val="034373"/>
                    </a:gs>
                  </a:gsLst>
                  <a:lin ang="5400000" scaled="0"/>
                </a:gradFill>
                <a:effectLst/>
                <a:latin typeface="微软雅黑" panose="020B0503020204020204" charset="-122"/>
                <a:ea typeface="微软雅黑" panose="020B0503020204020204" charset="-122"/>
                <a:cs typeface="+mn-cs"/>
              </a:rPr>
              <a:t>谢谢</a:t>
            </a:r>
            <a:endParaRPr kumimoji="0" lang="zh-CN" altLang="en-US" sz="6600" b="1" kern="1200" cap="none" spc="0" normalizeH="0" baseline="0" noProof="0" dirty="0">
              <a:gradFill>
                <a:gsLst>
                  <a:gs pos="0">
                    <a:srgbClr val="007BD3"/>
                  </a:gs>
                  <a:gs pos="100000">
                    <a:srgbClr val="034373"/>
                  </a:gs>
                </a:gsLst>
                <a:lin ang="5400000" scaled="0"/>
              </a:gradFill>
              <a:effectLst/>
              <a:latin typeface="微软雅黑" panose="020B0503020204020204" charset="-122"/>
              <a:ea typeface="微软雅黑" panose="020B0503020204020204" charset="-122"/>
              <a:cs typeface="+mn-cs"/>
            </a:endParaRPr>
          </a:p>
        </p:txBody>
      </p:sp>
      <p:sp>
        <p:nvSpPr>
          <p:cNvPr id="5" name="TextBox 4"/>
          <p:cNvSpPr txBox="1"/>
          <p:nvPr/>
        </p:nvSpPr>
        <p:spPr>
          <a:xfrm>
            <a:off x="2938133" y="4234163"/>
            <a:ext cx="3357586" cy="461665"/>
          </a:xfrm>
          <a:prstGeom prst="rect">
            <a:avLst/>
          </a:prstGeom>
          <a:noFill/>
        </p:spPr>
        <p:txBody>
          <a:bodyPr>
            <a:spAutoFit/>
          </a:bodyPr>
          <a:lstStyle/>
          <a:p>
            <a:pPr marR="0" algn="ctr" defTabSz="914400" fontAlgn="auto">
              <a:spcBef>
                <a:spcPts val="0"/>
              </a:spcBef>
              <a:spcAft>
                <a:spcPts val="0"/>
              </a:spcAft>
              <a:buClrTx/>
              <a:buSzTx/>
              <a:buFontTx/>
              <a:buNone/>
              <a:defRPr/>
            </a:pPr>
            <a:r>
              <a:rPr kumimoji="0" lang="en-US" altLang="zh-CN" sz="2400" kern="1200" cap="none" spc="0" normalizeH="0" baseline="0" noProof="0" dirty="0">
                <a:gradFill>
                  <a:gsLst>
                    <a:gs pos="0">
                      <a:srgbClr val="007BD3"/>
                    </a:gs>
                    <a:gs pos="100000">
                      <a:srgbClr val="034373"/>
                    </a:gs>
                  </a:gsLst>
                  <a:lin ang="5400000" scaled="0"/>
                </a:gradFill>
                <a:effectLst/>
                <a:latin typeface="微软雅黑" panose="020B0503020204020204" charset="-122"/>
                <a:ea typeface="微软雅黑" panose="020B0503020204020204" charset="-122"/>
                <a:cs typeface="+mn-cs"/>
              </a:rPr>
              <a:t>Thank you</a:t>
            </a:r>
            <a:endParaRPr kumimoji="0" lang="en-US" altLang="zh-CN" sz="2400" kern="1200" cap="none" spc="0" normalizeH="0" baseline="0" noProof="0" dirty="0">
              <a:gradFill>
                <a:gsLst>
                  <a:gs pos="0">
                    <a:srgbClr val="007BD3"/>
                  </a:gs>
                  <a:gs pos="100000">
                    <a:srgbClr val="034373"/>
                  </a:gs>
                </a:gsLst>
                <a:lin ang="5400000" scaled="0"/>
              </a:gradFill>
              <a:effectLst/>
              <a:latin typeface="微软雅黑" panose="020B0503020204020204" charset="-122"/>
              <a:ea typeface="微软雅黑" panose="020B0503020204020204" charset="-122"/>
              <a:cs typeface="+mn-cs"/>
            </a:endParaRPr>
          </a:p>
        </p:txBody>
      </p:sp>
      <p:sp>
        <p:nvSpPr>
          <p:cNvPr id="2"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图片 6" descr="659fbfcaf79675998f21a4ec0a8b0ea6"/>
          <p:cNvPicPr>
            <a:picLocks noChangeAspect="1"/>
          </p:cNvPicPr>
          <p:nvPr/>
        </p:nvPicPr>
        <p:blipFill>
          <a:blip r:embed="rId1"/>
          <a:srcRect l="4621" t="70070" r="4110" b="530"/>
          <a:stretch>
            <a:fillRect/>
          </a:stretch>
        </p:blipFill>
        <p:spPr>
          <a:xfrm>
            <a:off x="-3810" y="-15240"/>
            <a:ext cx="9180195" cy="2150110"/>
          </a:xfrm>
          <a:prstGeom prst="rect">
            <a:avLst/>
          </a:prstGeom>
        </p:spPr>
      </p:pic>
      <p:pic>
        <p:nvPicPr>
          <p:cNvPr id="8" name="图片 7" descr="图片1"/>
          <p:cNvPicPr>
            <a:picLocks noChangeAspect="1"/>
          </p:cNvPicPr>
          <p:nvPr/>
        </p:nvPicPr>
        <p:blipFill>
          <a:blip r:embed="rId2"/>
          <a:stretch>
            <a:fillRect/>
          </a:stretch>
        </p:blipFill>
        <p:spPr>
          <a:xfrm>
            <a:off x="403225" y="427990"/>
            <a:ext cx="1263650" cy="12636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descr="C:\Users\Administrator\Desktop\u=3042148766,668412869&amp;fm=26&amp;gp=0.jpgu=3042148766,668412869&amp;fm=26&amp;gp=0"/>
          <p:cNvPicPr>
            <a:picLocks noChangeAspect="1"/>
          </p:cNvPicPr>
          <p:nvPr/>
        </p:nvPicPr>
        <p:blipFill>
          <a:blip r:embed="rId1"/>
          <a:srcRect/>
          <a:stretch>
            <a:fillRect/>
          </a:stretch>
        </p:blipFill>
        <p:spPr>
          <a:xfrm>
            <a:off x="250825" y="196851"/>
            <a:ext cx="857250" cy="774700"/>
          </a:xfrm>
          <a:prstGeom prst="rect">
            <a:avLst/>
          </a:prstGeom>
          <a:noFill/>
          <a:ln w="9525">
            <a:noFill/>
          </a:ln>
        </p:spPr>
      </p:pic>
      <p:sp>
        <p:nvSpPr>
          <p:cNvPr id="4100" name="文本框 399393"/>
          <p:cNvSpPr txBox="1"/>
          <p:nvPr/>
        </p:nvSpPr>
        <p:spPr>
          <a:xfrm>
            <a:off x="827088" y="1916113"/>
            <a:ext cx="647700" cy="396875"/>
          </a:xfrm>
          <a:prstGeom prst="rect">
            <a:avLst/>
          </a:prstGeom>
          <a:noFill/>
          <a:ln w="9525">
            <a:noFill/>
          </a:ln>
        </p:spPr>
        <p:txBody>
          <a:bodyPr anchor="t">
            <a:spAutoFit/>
          </a:bodyPr>
          <a:p>
            <a:pPr algn="ctr"/>
            <a:r>
              <a:rPr lang="en-US" altLang="zh-CN" sz="2000">
                <a:solidFill>
                  <a:schemeClr val="bg1"/>
                </a:solidFill>
                <a:latin typeface="Verdana" panose="020B0604030504040204" pitchFamily="34" charset="0"/>
                <a:ea typeface="宋体" panose="02010600030101010101" pitchFamily="2" charset="-122"/>
              </a:rPr>
              <a:t>1</a:t>
            </a:r>
            <a:endParaRPr lang="en-US" altLang="zh-CN" sz="2000">
              <a:solidFill>
                <a:schemeClr val="bg1"/>
              </a:solidFill>
              <a:latin typeface="Verdana" panose="020B0604030504040204" pitchFamily="34" charset="0"/>
              <a:ea typeface="宋体" panose="02010600030101010101" pitchFamily="2" charset="-122"/>
            </a:endParaRPr>
          </a:p>
        </p:txBody>
      </p:sp>
      <p:sp>
        <p:nvSpPr>
          <p:cNvPr id="399417" name="文本框 399416"/>
          <p:cNvSpPr txBox="1"/>
          <p:nvPr/>
        </p:nvSpPr>
        <p:spPr>
          <a:xfrm>
            <a:off x="1047115" y="1322070"/>
            <a:ext cx="7056438" cy="2820035"/>
          </a:xfrm>
          <a:prstGeom prst="rect">
            <a:avLst/>
          </a:prstGeom>
          <a:noFill/>
          <a:ln w="9525">
            <a:noFill/>
          </a:ln>
        </p:spPr>
        <p:txBody>
          <a:bodyPr anchor="t">
            <a:spAutoFit/>
          </a:bodyPr>
          <a:p>
            <a:pPr algn="l">
              <a:lnSpc>
                <a:spcPct val="140000"/>
              </a:lnSpc>
            </a:pPr>
            <a:endParaRPr sz="2000" b="1" dirty="0">
              <a:latin typeface="方正仿宋简体" panose="02000000000000000000" pitchFamily="2" charset="-122"/>
              <a:ea typeface="方正仿宋简体" panose="02000000000000000000" pitchFamily="2" charset="-122"/>
            </a:endParaRPr>
          </a:p>
          <a:p>
            <a:pPr indent="457200" algn="l">
              <a:lnSpc>
                <a:spcPct val="140000"/>
              </a:lnSpc>
            </a:pPr>
            <a:r>
              <a:rPr sz="2000" b="1" dirty="0">
                <a:latin typeface="方正仿宋简体" panose="02000000000000000000" pitchFamily="2" charset="-122"/>
                <a:ea typeface="方正仿宋简体" panose="02000000000000000000" pitchFamily="2" charset="-122"/>
              </a:rPr>
              <a:t> </a:t>
            </a:r>
            <a:endParaRPr sz="2000" b="1" dirty="0">
              <a:latin typeface="方正仿宋简体" panose="02000000000000000000" pitchFamily="2" charset="-122"/>
              <a:ea typeface="方正仿宋简体" panose="02000000000000000000" pitchFamily="2" charset="-122"/>
            </a:endParaRPr>
          </a:p>
          <a:p>
            <a:pPr indent="457200" algn="l">
              <a:lnSpc>
                <a:spcPct val="140000"/>
              </a:lnSpc>
            </a:pPr>
            <a:endParaRPr sz="2000" b="1" dirty="0">
              <a:latin typeface="方正仿宋简体" panose="02000000000000000000" pitchFamily="2" charset="-122"/>
              <a:ea typeface="方正仿宋简体" panose="02000000000000000000" pitchFamily="2" charset="-122"/>
            </a:endParaRPr>
          </a:p>
          <a:p>
            <a:pPr indent="457200" algn="l">
              <a:lnSpc>
                <a:spcPts val="2800"/>
              </a:lnSpc>
            </a:pPr>
            <a:r>
              <a:rPr sz="2000" dirty="0">
                <a:latin typeface="宋体" panose="02010600030101010101" pitchFamily="2" charset="-122"/>
                <a:cs typeface="宋体" panose="02010600030101010101" pitchFamily="2" charset="-122"/>
              </a:rPr>
              <a:t> </a:t>
            </a:r>
            <a:r>
              <a:rPr lang="zh-CN" sz="2000" dirty="0">
                <a:latin typeface="宋体" panose="02010600030101010101" pitchFamily="2" charset="-122"/>
                <a:cs typeface="宋体" panose="02010600030101010101" pitchFamily="2" charset="-122"/>
              </a:rPr>
              <a:t>为充分发挥海关职能作用，服务外贸企业减负增效，兰州海关围绕贯彻落实海关总署《关于促进外贸保稳提质十条措施》，从保障进出口货物畅通、充分发挥口岸效能和提升新冠疫苗监管时效等方面出台了</a:t>
            </a:r>
            <a:r>
              <a:rPr lang="en-US" altLang="zh-CN" sz="2000" dirty="0">
                <a:latin typeface="宋体" panose="02010600030101010101" pitchFamily="2" charset="-122"/>
                <a:cs typeface="宋体" panose="02010600030101010101" pitchFamily="2" charset="-122"/>
              </a:rPr>
              <a:t>14</a:t>
            </a:r>
            <a:r>
              <a:rPr lang="zh-CN" altLang="en-US" sz="2000" dirty="0">
                <a:latin typeface="宋体" panose="02010600030101010101" pitchFamily="2" charset="-122"/>
                <a:cs typeface="宋体" panose="02010600030101010101" pitchFamily="2" charset="-122"/>
              </a:rPr>
              <a:t>项细化措施，促进外贸保稳提质。</a:t>
            </a:r>
            <a:endParaRPr sz="2000" dirty="0">
              <a:latin typeface="宋体" panose="02010600030101010101" pitchFamily="2" charset="-122"/>
              <a:cs typeface="宋体" panose="02010600030101010101" pitchFamily="2" charset="-122"/>
            </a:endParaRPr>
          </a:p>
        </p:txBody>
      </p:sp>
      <p:sp>
        <p:nvSpPr>
          <p:cNvPr id="3"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en-US" altLang="x-none" sz="2000" b="1">
                <a:solidFill>
                  <a:schemeClr val="tx1"/>
                </a:solidFill>
                <a:latin typeface="方正大标宋简体" panose="02010601030101010101" pitchFamily="2" charset="-122"/>
                <a:ea typeface="方正大标宋简体" panose="02010601030101010101" pitchFamily="2" charset="-122"/>
              </a:rPr>
              <a:t>兰州海关出台十四条措施促进外贸保稳提质</a:t>
            </a:r>
            <a:endParaRPr lang="en-US" altLang="x-none" sz="2000" b="1">
              <a:solidFill>
                <a:schemeClr val="tx1"/>
              </a:solidFill>
              <a:latin typeface="方正大标宋简体" panose="02010601030101010101" pitchFamily="2" charset="-122"/>
              <a:ea typeface="方正大标宋简体" panose="02010601030101010101" pitchFamily="2" charset="-122"/>
            </a:endParaRPr>
          </a:p>
        </p:txBody>
      </p:sp>
      <p:sp>
        <p:nvSpPr>
          <p:cNvPr id="6"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47" presetClass="entr" presetSubtype="0" fill="hold" grpId="5" nodeType="afterEffect">
                                  <p:stCondLst>
                                    <p:cond delay="0"/>
                                  </p:stCondLst>
                                  <p:childTnLst>
                                    <p:set>
                                      <p:cBhvr>
                                        <p:cTn id="11" dur="1" fill="hold">
                                          <p:stCondLst>
                                            <p:cond delay="0"/>
                                          </p:stCondLst>
                                        </p:cTn>
                                        <p:tgtEl>
                                          <p:spTgt spid="399417"/>
                                        </p:tgtEl>
                                        <p:attrNameLst>
                                          <p:attrName>style.visibility</p:attrName>
                                        </p:attrNameLst>
                                      </p:cBhvr>
                                      <p:to>
                                        <p:strVal val="visible"/>
                                      </p:to>
                                    </p:set>
                                    <p:animEffect transition="in" filter="fade">
                                      <p:cBhvr>
                                        <p:cTn id="12" dur="1000"/>
                                        <p:tgtEl>
                                          <p:spTgt spid="399417"/>
                                        </p:tgtEl>
                                      </p:cBhvr>
                                    </p:animEffect>
                                    <p:anim calcmode="lin" valueType="num">
                                      <p:cBhvr>
                                        <p:cTn id="13" dur="1000" fill="hold"/>
                                        <p:tgtEl>
                                          <p:spTgt spid="399417"/>
                                        </p:tgtEl>
                                        <p:attrNameLst>
                                          <p:attrName>ppt_x</p:attrName>
                                        </p:attrNameLst>
                                      </p:cBhvr>
                                      <p:tavLst>
                                        <p:tav tm="0">
                                          <p:val>
                                            <p:strVal val="#ppt_x"/>
                                          </p:val>
                                        </p:tav>
                                        <p:tav tm="100000">
                                          <p:val>
                                            <p:strVal val="#ppt_x"/>
                                          </p:val>
                                        </p:tav>
                                      </p:tavLst>
                                    </p:anim>
                                    <p:anim calcmode="lin" valueType="num">
                                      <p:cBhvr>
                                        <p:cTn id="14" dur="1000" fill="hold"/>
                                        <p:tgtEl>
                                          <p:spTgt spid="399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99417" grpId="1"/>
      <p:bldP spid="399417" grpId="2"/>
      <p:bldP spid="399417" grpId="3"/>
      <p:bldP spid="399417" grpId="4"/>
      <p:bldP spid="399417" grpId="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2" descr="C:\Users\Administrator\Desktop\u=3042148766,668412869&amp;fm=26&amp;gp=0.jpgu=3042148766,668412869&amp;fm=26&amp;gp=0"/>
          <p:cNvPicPr>
            <a:picLocks noChangeAspect="1"/>
          </p:cNvPicPr>
          <p:nvPr/>
        </p:nvPicPr>
        <p:blipFill>
          <a:blip r:embed="rId1"/>
          <a:srcRect/>
          <a:stretch>
            <a:fillRect/>
          </a:stretch>
        </p:blipFill>
        <p:spPr>
          <a:xfrm>
            <a:off x="250825" y="196851"/>
            <a:ext cx="857250" cy="774700"/>
          </a:xfrm>
          <a:prstGeom prst="rect">
            <a:avLst/>
          </a:prstGeom>
          <a:noFill/>
          <a:ln w="9525">
            <a:noFill/>
          </a:ln>
        </p:spPr>
      </p:pic>
      <p:sp>
        <p:nvSpPr>
          <p:cNvPr id="4100" name="文本框 399393"/>
          <p:cNvSpPr txBox="1"/>
          <p:nvPr/>
        </p:nvSpPr>
        <p:spPr>
          <a:xfrm>
            <a:off x="827088" y="1916113"/>
            <a:ext cx="647700" cy="396875"/>
          </a:xfrm>
          <a:prstGeom prst="rect">
            <a:avLst/>
          </a:prstGeom>
          <a:noFill/>
          <a:ln w="9525">
            <a:noFill/>
          </a:ln>
        </p:spPr>
        <p:txBody>
          <a:bodyPr anchor="t">
            <a:spAutoFit/>
          </a:bodyPr>
          <a:p>
            <a:pPr algn="ctr"/>
            <a:r>
              <a:rPr lang="en-US" altLang="zh-CN" sz="2000">
                <a:solidFill>
                  <a:schemeClr val="bg1"/>
                </a:solidFill>
                <a:latin typeface="Verdana" panose="020B0604030504040204" pitchFamily="34" charset="0"/>
                <a:ea typeface="宋体" panose="02010600030101010101" pitchFamily="2" charset="-122"/>
              </a:rPr>
              <a:t>1</a:t>
            </a:r>
            <a:endParaRPr lang="en-US" altLang="zh-CN" sz="2000">
              <a:solidFill>
                <a:schemeClr val="bg1"/>
              </a:solidFill>
              <a:latin typeface="Verdana" panose="020B0604030504040204" pitchFamily="34" charset="0"/>
              <a:ea typeface="宋体" panose="02010600030101010101" pitchFamily="2" charset="-122"/>
            </a:endParaRPr>
          </a:p>
        </p:txBody>
      </p:sp>
      <p:sp>
        <p:nvSpPr>
          <p:cNvPr id="399417" name="文本框 399416"/>
          <p:cNvSpPr txBox="1"/>
          <p:nvPr/>
        </p:nvSpPr>
        <p:spPr>
          <a:xfrm>
            <a:off x="1108075" y="1557655"/>
            <a:ext cx="7056438" cy="3035935"/>
          </a:xfrm>
          <a:prstGeom prst="rect">
            <a:avLst/>
          </a:prstGeom>
          <a:noFill/>
          <a:ln w="9525">
            <a:noFill/>
          </a:ln>
        </p:spPr>
        <p:txBody>
          <a:bodyPr anchor="t">
            <a:spAutoFit/>
          </a:bodyPr>
          <a:p>
            <a:pPr algn="l">
              <a:lnSpc>
                <a:spcPct val="140000"/>
              </a:lnSpc>
            </a:pPr>
            <a:r>
              <a:rPr lang="en-US" altLang="zh-CN" sz="2000" b="1" dirty="0">
                <a:latin typeface="方正仿宋简体" panose="02000000000000000000" pitchFamily="2" charset="-122"/>
                <a:ea typeface="方正仿宋简体" panose="02000000000000000000" pitchFamily="2" charset="-122"/>
              </a:rPr>
              <a:t> </a:t>
            </a:r>
            <a:endParaRPr lang="en-US" altLang="zh-CN" sz="2000" b="1" dirty="0">
              <a:latin typeface="方正仿宋简体" panose="02000000000000000000" pitchFamily="2" charset="-122"/>
              <a:ea typeface="方正仿宋简体" panose="02000000000000000000" pitchFamily="2" charset="-122"/>
            </a:endParaRPr>
          </a:p>
          <a:p>
            <a:pPr algn="l">
              <a:lnSpc>
                <a:spcPts val="2800"/>
              </a:lnSpc>
            </a:pPr>
            <a:r>
              <a:rPr sz="2000" dirty="0">
                <a:latin typeface="宋体" panose="02010600030101010101" pitchFamily="2" charset="-122"/>
                <a:cs typeface="宋体" panose="02010600030101010101" pitchFamily="2" charset="-122"/>
              </a:rPr>
              <a:t>支持大宗资源性产品进口，指导企业用好进口铁矿依申请实施品质检验、重量鉴定和低风险矿产品、原油“先放后检”等政策措施，保障甘肃省金属矿冶炼和原油加工等重点产业循环畅通。支持集成电路、生物医药等高新技术企业创新发展，认真做好真空包装等高新技术货物一体化布控查验模式试点工作。积极推进“两步申报”、“提前申报”、“两段准入”等通关模式，进一步压缩整体通关时间，为企业提供稳定通关预期。</a:t>
            </a:r>
            <a:endParaRPr sz="2000" dirty="0">
              <a:latin typeface="宋体" panose="02010600030101010101" pitchFamily="2" charset="-122"/>
              <a:cs typeface="宋体" panose="02010600030101010101" pitchFamily="2" charset="-122"/>
            </a:endParaRPr>
          </a:p>
        </p:txBody>
      </p:sp>
      <p:sp>
        <p:nvSpPr>
          <p:cNvPr id="3"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zh-CN" altLang="en-US" sz="3200" b="1">
                <a:solidFill>
                  <a:schemeClr val="tx1"/>
                </a:solidFill>
                <a:latin typeface="方正大标宋简体" panose="02010601030101010101" pitchFamily="2" charset="-122"/>
                <a:ea typeface="方正大标宋简体" panose="02010601030101010101" pitchFamily="2" charset="-122"/>
              </a:rPr>
              <a:t>一、保障重点产业链供应链循环畅通</a:t>
            </a:r>
            <a:endParaRPr lang="zh-CN" altLang="en-US" sz="3200" b="1">
              <a:solidFill>
                <a:schemeClr val="tx1"/>
              </a:solidFill>
              <a:latin typeface="方正大标宋简体" panose="02010601030101010101" pitchFamily="2" charset="-122"/>
              <a:ea typeface="方正大标宋简体" panose="02010601030101010101" pitchFamily="2" charset="-122"/>
            </a:endParaRPr>
          </a:p>
        </p:txBody>
      </p:sp>
      <p:sp>
        <p:nvSpPr>
          <p:cNvPr id="6"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spTree>
  </p:cSld>
  <p:clrMapOvr>
    <a:masterClrMapping/>
  </p:clrMapOvr>
  <p:transition>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5" nodeType="afterEffect">
                                  <p:stCondLst>
                                    <p:cond delay="0"/>
                                  </p:stCondLst>
                                  <p:childTnLst>
                                    <p:set>
                                      <p:cBhvr>
                                        <p:cTn id="6" dur="1" fill="hold">
                                          <p:stCondLst>
                                            <p:cond delay="0"/>
                                          </p:stCondLst>
                                        </p:cTn>
                                        <p:tgtEl>
                                          <p:spTgt spid="399417"/>
                                        </p:tgtEl>
                                        <p:attrNameLst>
                                          <p:attrName>style.visibility</p:attrName>
                                        </p:attrNameLst>
                                      </p:cBhvr>
                                      <p:to>
                                        <p:strVal val="visible"/>
                                      </p:to>
                                    </p:set>
                                    <p:animEffect transition="in" filter="fade">
                                      <p:cBhvr>
                                        <p:cTn id="7" dur="1000"/>
                                        <p:tgtEl>
                                          <p:spTgt spid="399417"/>
                                        </p:tgtEl>
                                      </p:cBhvr>
                                    </p:animEffect>
                                    <p:anim calcmode="lin" valueType="num">
                                      <p:cBhvr>
                                        <p:cTn id="8" dur="1000" fill="hold"/>
                                        <p:tgtEl>
                                          <p:spTgt spid="399417"/>
                                        </p:tgtEl>
                                        <p:attrNameLst>
                                          <p:attrName>ppt_x</p:attrName>
                                        </p:attrNameLst>
                                      </p:cBhvr>
                                      <p:tavLst>
                                        <p:tav tm="0">
                                          <p:val>
                                            <p:strVal val="#ppt_x"/>
                                          </p:val>
                                        </p:tav>
                                        <p:tav tm="100000">
                                          <p:val>
                                            <p:strVal val="#ppt_x"/>
                                          </p:val>
                                        </p:tav>
                                      </p:tavLst>
                                    </p:anim>
                                    <p:anim calcmode="lin" valueType="num">
                                      <p:cBhvr>
                                        <p:cTn id="9" dur="1000" fill="hold"/>
                                        <p:tgtEl>
                                          <p:spTgt spid="399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9417" grpId="1"/>
      <p:bldP spid="399417" grpId="2"/>
      <p:bldP spid="399417" grpId="3"/>
      <p:bldP spid="399417" grpId="4"/>
      <p:bldP spid="399417" grpId="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zh-CN" altLang="en-US" sz="3200" b="1">
                <a:solidFill>
                  <a:schemeClr val="tx1"/>
                </a:solidFill>
                <a:latin typeface="方正大标宋简体" panose="02010601030101010101" pitchFamily="2" charset="-122"/>
                <a:ea typeface="方正大标宋简体" panose="02010601030101010101" pitchFamily="2" charset="-122"/>
              </a:rPr>
              <a:t>二、便利急需货物通关放行</a:t>
            </a:r>
            <a:endParaRPr lang="zh-CN" altLang="en-US" sz="3200" b="1">
              <a:solidFill>
                <a:schemeClr val="tx1"/>
              </a:solidFill>
              <a:latin typeface="方正大标宋简体" panose="02010601030101010101" pitchFamily="2" charset="-122"/>
              <a:ea typeface="方正大标宋简体" panose="02010601030101010101" pitchFamily="2" charset="-122"/>
            </a:endParaRPr>
          </a:p>
        </p:txBody>
      </p:sp>
      <p:sp>
        <p:nvSpPr>
          <p:cNvPr id="3"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4"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pic>
        <p:nvPicPr>
          <p:cNvPr id="7" name="图片 6" descr="348181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2545" y="1557655"/>
            <a:ext cx="797668" cy="914400"/>
          </a:xfrm>
          <a:prstGeom prst="rect">
            <a:avLst/>
          </a:prstGeom>
        </p:spPr>
      </p:pic>
      <p:sp>
        <p:nvSpPr>
          <p:cNvPr id="8" name="文本框 7"/>
          <p:cNvSpPr txBox="1"/>
          <p:nvPr/>
        </p:nvSpPr>
        <p:spPr>
          <a:xfrm>
            <a:off x="1634490" y="2252345"/>
            <a:ext cx="5875020" cy="2604770"/>
          </a:xfrm>
          <a:prstGeom prst="rect">
            <a:avLst/>
          </a:prstGeom>
          <a:noFill/>
          <a:extLst>
            <a:ext uri="{909E8E84-426E-40DD-AFC4-6F175D3DCCD1}">
              <a14:hiddenFill xmlns:a14="http://schemas.microsoft.com/office/drawing/2010/main">
                <a:solidFill>
                  <a:srgbClr val="0099D6"/>
                </a:solidFill>
              </a14:hiddenFill>
            </a:ext>
          </a:extLst>
        </p:spPr>
        <p:txBody>
          <a:bodyPr wrap="square" rtlCol="0">
            <a:spAutoFit/>
          </a:bodyPr>
          <a:p>
            <a:pPr indent="457200">
              <a:lnSpc>
                <a:spcPts val="2800"/>
              </a:lnSpc>
            </a:pPr>
            <a:r>
              <a:rPr lang="zh-CN" altLang="en-US" sz="2000">
                <a:solidFill>
                  <a:schemeClr val="tx1"/>
                </a:solidFill>
              </a:rPr>
              <a:t>各业务现场24小时接受企业因疫情导致通关受阻货物预约通关申请。充分发挥关区进境种苗、水果、粮食、肉类等指定监管场地和汽车整车进口口岸作用，积极帮扶符合条件的企业及产品转关申报。对经现场检疫合格的进口粮食允许企业提前提离运往指定加工厂或定点储备库。优化送检工作流程，明确实验室检测时间。</a:t>
            </a:r>
            <a:endParaRPr lang="zh-CN" altLang="en-US" sz="2000">
              <a:solidFill>
                <a:schemeClr val="tx1"/>
              </a:solidFill>
            </a:endParaRP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1" nodeType="with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p:cTn id="7" dur="500" fill="hold"/>
                                        <p:tgtEl>
                                          <p:spTgt spid="5121"/>
                                        </p:tgtEl>
                                        <p:attrNameLst>
                                          <p:attrName>ppt_w</p:attrName>
                                        </p:attrNameLst>
                                      </p:cBhvr>
                                      <p:tavLst>
                                        <p:tav tm="0">
                                          <p:val>
                                            <p:fltVal val="0"/>
                                          </p:val>
                                        </p:tav>
                                        <p:tav tm="100000">
                                          <p:val>
                                            <p:strVal val="#ppt_w"/>
                                          </p:val>
                                        </p:tav>
                                      </p:tavLst>
                                    </p:anim>
                                    <p:anim calcmode="lin" valueType="num">
                                      <p:cBhvr>
                                        <p:cTn id="8" dur="500" fill="hold"/>
                                        <p:tgtEl>
                                          <p:spTgt spid="5121"/>
                                        </p:tgtEl>
                                        <p:attrNameLst>
                                          <p:attrName>ppt_h</p:attrName>
                                        </p:attrNameLst>
                                      </p:cBhvr>
                                      <p:tavLst>
                                        <p:tav tm="0">
                                          <p:val>
                                            <p:strVal val="#ppt_h"/>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xit" presetSubtype="4" fill="hold" grpId="1" nodeType="clickEffect">
                                  <p:stCondLst>
                                    <p:cond delay="0"/>
                                  </p:stCondLst>
                                  <p:childTnLst>
                                    <p:anim calcmode="lin" valueType="num">
                                      <p:cBhvr additive="base">
                                        <p:cTn id="17" dur="500"/>
                                        <p:tgtEl>
                                          <p:spTgt spid="8"/>
                                        </p:tgtEl>
                                        <p:attrNameLst>
                                          <p:attrName>ppt_y</p:attrName>
                                        </p:attrNameLst>
                                      </p:cBhvr>
                                      <p:tavLst>
                                        <p:tav tm="0">
                                          <p:val>
                                            <p:strVal val="#ppt_y"/>
                                          </p:val>
                                        </p:tav>
                                        <p:tav tm="100000">
                                          <p:val>
                                            <p:strVal val="#ppt_y+#ppt_h*1.125000"/>
                                          </p:val>
                                        </p:tav>
                                      </p:tavLst>
                                    </p:anim>
                                    <p:animEffect transition="out" filter="wipe(dow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2" presetClass="exit" presetSubtype="4" fill="hold" nodeType="withEffect">
                                  <p:stCondLst>
                                    <p:cond delay="0"/>
                                  </p:stCondLst>
                                  <p:childTnLst>
                                    <p:anim calcmode="lin" valueType="num">
                                      <p:cBhvr additive="base">
                                        <p:cTn id="21" dur="500"/>
                                        <p:tgtEl>
                                          <p:spTgt spid="7"/>
                                        </p:tgtEl>
                                        <p:attrNameLst>
                                          <p:attrName>ppt_y</p:attrName>
                                        </p:attrNameLst>
                                      </p:cBhvr>
                                      <p:tavLst>
                                        <p:tav tm="0">
                                          <p:val>
                                            <p:strVal val="#ppt_y"/>
                                          </p:val>
                                        </p:tav>
                                        <p:tav tm="100000">
                                          <p:val>
                                            <p:strVal val="#ppt_y+#ppt_h*1.125000"/>
                                          </p:val>
                                        </p:tav>
                                      </p:tavLst>
                                    </p:anim>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P spid="5121" grpId="1"/>
      <p:bldP spid="8" grpId="0" bldLvl="0" animBg="1"/>
      <p:bldP spid="8"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zh-CN" altLang="en-US" sz="3200" b="1">
                <a:solidFill>
                  <a:schemeClr val="tx1"/>
                </a:solidFill>
                <a:latin typeface="方正大标宋简体" panose="02010601030101010101" pitchFamily="2" charset="-122"/>
                <a:ea typeface="方正大标宋简体" panose="02010601030101010101" pitchFamily="2" charset="-122"/>
              </a:rPr>
              <a:t>三</a:t>
            </a:r>
            <a:r>
              <a:rPr lang="zh-CN" altLang="en-US" sz="3200" b="1">
                <a:solidFill>
                  <a:schemeClr val="tx1"/>
                </a:solidFill>
                <a:latin typeface="方正大标宋简体" panose="02010601030101010101" pitchFamily="2" charset="-122"/>
                <a:ea typeface="方正大标宋简体" panose="02010601030101010101" pitchFamily="2" charset="-122"/>
              </a:rPr>
              <a:t>、提高进出境物流通关效率</a:t>
            </a:r>
            <a:endParaRPr lang="zh-CN" altLang="en-US" sz="3200" b="1">
              <a:solidFill>
                <a:schemeClr val="tx1"/>
              </a:solidFill>
              <a:latin typeface="方正大标宋简体" panose="02010601030101010101" pitchFamily="2" charset="-122"/>
              <a:ea typeface="方正大标宋简体" panose="02010601030101010101" pitchFamily="2" charset="-122"/>
            </a:endParaRPr>
          </a:p>
        </p:txBody>
      </p:sp>
      <p:sp>
        <p:nvSpPr>
          <p:cNvPr id="3"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4"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
        <p:nvSpPr>
          <p:cNvPr id="6" name="文本框 5"/>
          <p:cNvSpPr txBox="1"/>
          <p:nvPr/>
        </p:nvSpPr>
        <p:spPr>
          <a:xfrm>
            <a:off x="1640205" y="1028700"/>
            <a:ext cx="5883275" cy="4071620"/>
          </a:xfrm>
          <a:prstGeom prst="rect">
            <a:avLst/>
          </a:prstGeom>
          <a:noFill/>
        </p:spPr>
        <p:txBody>
          <a:bodyPr wrap="square" rtlCol="0" anchor="t">
            <a:spAutoFit/>
          </a:bodyPr>
          <a:p>
            <a:endParaRPr lang="zh-CN" altLang="en-US"/>
          </a:p>
          <a:p>
            <a:endParaRPr lang="zh-CN" altLang="en-US"/>
          </a:p>
          <a:p>
            <a:endParaRPr lang="zh-CN" altLang="en-US"/>
          </a:p>
          <a:p>
            <a:endParaRPr lang="zh-CN" altLang="en-US"/>
          </a:p>
          <a:p>
            <a:pPr>
              <a:lnSpc>
                <a:spcPts val="2800"/>
              </a:lnSpc>
            </a:pPr>
            <a:r>
              <a:rPr lang="zh-CN" altLang="en-US" sz="2000"/>
              <a:t>大力推广“智慧海关、智能边境、智享联通”海关国际合作理念，提升中欧班列跨境运输通关便利化水平，支持西部陆海新通道班列开行，开展内外贸货物混编运输。运用西部陆海新通道和黄河流域生态保护和高质量发展关际合作机制，深化区域海关互联互通和协同监管。加强与乌鲁木齐海关、南京海关等口岸海关协作配合，提高甘肃主要进出口商品口岸物流通关效率。</a:t>
            </a:r>
            <a:endParaRPr lang="zh-CN" altLang="en-US" sz="2000"/>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1" nodeType="with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p:cTn id="7" dur="500" fill="hold"/>
                                        <p:tgtEl>
                                          <p:spTgt spid="5121"/>
                                        </p:tgtEl>
                                        <p:attrNameLst>
                                          <p:attrName>ppt_w</p:attrName>
                                        </p:attrNameLst>
                                      </p:cBhvr>
                                      <p:tavLst>
                                        <p:tav tm="0">
                                          <p:val>
                                            <p:fltVal val="0"/>
                                          </p:val>
                                        </p:tav>
                                        <p:tav tm="100000">
                                          <p:val>
                                            <p:strVal val="#ppt_w"/>
                                          </p:val>
                                        </p:tav>
                                      </p:tavLst>
                                    </p:anim>
                                    <p:anim calcmode="lin" valueType="num">
                                      <p:cBhvr>
                                        <p:cTn id="8" dur="500" fill="hold"/>
                                        <p:tgtEl>
                                          <p:spTgt spid="51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P spid="512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zh-CN" altLang="en-US" sz="3200" b="1">
                <a:solidFill>
                  <a:schemeClr val="tx1"/>
                </a:solidFill>
                <a:latin typeface="方正大标宋简体" panose="02010601030101010101" pitchFamily="2" charset="-122"/>
                <a:ea typeface="方正大标宋简体" panose="02010601030101010101" pitchFamily="2" charset="-122"/>
              </a:rPr>
              <a:t>四</a:t>
            </a:r>
            <a:r>
              <a:rPr lang="zh-CN" altLang="en-US" sz="3200" b="1">
                <a:solidFill>
                  <a:schemeClr val="tx1"/>
                </a:solidFill>
                <a:latin typeface="方正大标宋简体" panose="02010601030101010101" pitchFamily="2" charset="-122"/>
                <a:ea typeface="方正大标宋简体" panose="02010601030101010101" pitchFamily="2" charset="-122"/>
              </a:rPr>
              <a:t>、建立新冠疫苗试剂快速通道</a:t>
            </a:r>
            <a:endParaRPr lang="zh-CN" altLang="en-US" sz="3200" b="1">
              <a:solidFill>
                <a:schemeClr val="tx1"/>
              </a:solidFill>
              <a:latin typeface="方正大标宋简体" panose="02010601030101010101" pitchFamily="2" charset="-122"/>
              <a:ea typeface="方正大标宋简体" panose="02010601030101010101" pitchFamily="2" charset="-122"/>
            </a:endParaRPr>
          </a:p>
        </p:txBody>
      </p:sp>
      <p:sp>
        <p:nvSpPr>
          <p:cNvPr id="3"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4"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
        <p:nvSpPr>
          <p:cNvPr id="6" name="文本框 5"/>
          <p:cNvSpPr txBox="1"/>
          <p:nvPr/>
        </p:nvSpPr>
        <p:spPr>
          <a:xfrm>
            <a:off x="1405255" y="1721485"/>
            <a:ext cx="6245225" cy="2799715"/>
          </a:xfrm>
          <a:prstGeom prst="rect">
            <a:avLst/>
          </a:prstGeom>
          <a:noFill/>
        </p:spPr>
        <p:txBody>
          <a:bodyPr wrap="square" rtlCol="0" anchor="t">
            <a:spAutoFit/>
          </a:bodyPr>
          <a:p>
            <a:endParaRPr lang="zh-CN" altLang="en-US"/>
          </a:p>
          <a:p>
            <a:endParaRPr lang="zh-CN" altLang="en-US"/>
          </a:p>
          <a:p>
            <a:pPr>
              <a:lnSpc>
                <a:spcPts val="2800"/>
              </a:lnSpc>
            </a:pPr>
            <a:r>
              <a:rPr lang="zh-CN" altLang="en-US" sz="2000"/>
              <a:t>加快新冠疫苗和检测试剂审批。对出境新冠疫苗检疫审批实施“5+2”预约工作制，加强前置审核，对申请材料齐全、符合法定形式的申请即审即批，实行出口核销自动校验，24小时内完成属地查检，4小时内完成申报单证审核和验放。着力保障新冠疫苗和检测试剂扩大出口。</a:t>
            </a:r>
            <a:endParaRPr lang="zh-CN" altLang="en-US" sz="2000"/>
          </a:p>
        </p:txBody>
      </p:sp>
    </p:spTree>
  </p:cSld>
  <p:clrMapOvr>
    <a:masterClrMapping/>
  </p:clrMapOvr>
  <p:transition>
    <p:cover dir="ru"/>
  </p:transition>
  <p:timing>
    <p:tnLst>
      <p:par>
        <p:cTn id="1" dur="indefinite" restart="never" nodeType="tmRoot"/>
      </p:par>
    </p:tnLst>
    <p:bldLst>
      <p:bldP spid="51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标题 309249"/>
          <p:cNvSpPr>
            <a:spLocks noGrp="1"/>
          </p:cNvSpPr>
          <p:nvPr>
            <p:ph type="title"/>
          </p:nvPr>
        </p:nvSpPr>
        <p:spPr>
          <a:xfrm>
            <a:off x="574675" y="304800"/>
            <a:ext cx="8001000" cy="1252538"/>
          </a:xfrm>
        </p:spPr>
        <p:txBody>
          <a:bodyPr anchor="b"/>
          <a:p>
            <a:r>
              <a:rPr lang="en-US" altLang="x-none" sz="3200" b="1">
                <a:solidFill>
                  <a:schemeClr val="tx1"/>
                </a:solidFill>
                <a:latin typeface="方正大标宋简体" panose="02010601030101010101" pitchFamily="2" charset="-122"/>
                <a:ea typeface="方正大标宋简体" panose="02010601030101010101" pitchFamily="2" charset="-122"/>
              </a:rPr>
              <a:t>  </a:t>
            </a:r>
            <a:r>
              <a:rPr lang="zh-CN" altLang="en-US" sz="3200" b="1">
                <a:solidFill>
                  <a:schemeClr val="tx1"/>
                </a:solidFill>
                <a:latin typeface="方正大标宋简体" panose="02010601030101010101" pitchFamily="2" charset="-122"/>
                <a:ea typeface="方正大标宋简体" panose="02010601030101010101" pitchFamily="2" charset="-122"/>
              </a:rPr>
              <a:t>五</a:t>
            </a:r>
            <a:r>
              <a:rPr lang="zh-CN" altLang="en-US" sz="3200" b="1">
                <a:solidFill>
                  <a:schemeClr val="tx1"/>
                </a:solidFill>
                <a:latin typeface="方正大标宋简体" panose="02010601030101010101" pitchFamily="2" charset="-122"/>
                <a:ea typeface="方正大标宋简体" panose="02010601030101010101" pitchFamily="2" charset="-122"/>
              </a:rPr>
              <a:t>、落实减税降费措施</a:t>
            </a:r>
            <a:endParaRPr lang="zh-CN" altLang="en-US" sz="3200" b="1">
              <a:solidFill>
                <a:schemeClr val="tx1"/>
              </a:solidFill>
              <a:latin typeface="方正大标宋简体" panose="02010601030101010101" pitchFamily="2" charset="-122"/>
              <a:ea typeface="方正大标宋简体" panose="02010601030101010101" pitchFamily="2" charset="-122"/>
            </a:endParaRPr>
          </a:p>
        </p:txBody>
      </p:sp>
      <p:sp>
        <p:nvSpPr>
          <p:cNvPr id="3"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4"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
        <p:nvSpPr>
          <p:cNvPr id="5" name="文本框 4"/>
          <p:cNvSpPr txBox="1"/>
          <p:nvPr/>
        </p:nvSpPr>
        <p:spPr>
          <a:xfrm>
            <a:off x="1602105" y="-78740"/>
            <a:ext cx="6614160" cy="5692775"/>
          </a:xfrm>
          <a:prstGeom prst="rect">
            <a:avLst/>
          </a:prstGeom>
          <a:noFill/>
        </p:spPr>
        <p:txBody>
          <a:bodyPr wrap="square" rtlCol="0" anchor="t">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r>
              <a:rPr lang="zh-CN" altLang="en-US" sz="2000"/>
              <a:t>加强RCEP等自贸协定便利化措施分析研究，收集并协调解决影响企业享惠的具体问题，服务企业出口货物在成员方顺利享受关税优惠。加大经核准出口商培育力度，高质量推动《区域全面经济伙伴关系协定》等自贸协定原产地规则和关税减让落地见效。稳步推广关税保证保险、汇总征税等措施，提高通关便利。持续宣传鼓励项目、科技创新、种子种源等进口税收优惠政策，充分释放政策红利，对具备条件的企业开展“减免税快速审核+ERP联网”专项服务。积极开展税政调研，深度挖掘进出口企业需求，提出增列税目、降低进口暂税、提高出口退税等税则修改建议。</a:t>
            </a:r>
            <a:endParaRPr lang="zh-CN" altLang="en-US" sz="2000"/>
          </a:p>
        </p:txBody>
      </p:sp>
    </p:spTree>
  </p:cSld>
  <p:clrMapOvr>
    <a:masterClrMapping/>
  </p:clrMapOvr>
  <p:transition>
    <p:cover dir="ru"/>
  </p:transition>
  <p:timing>
    <p:tnLst>
      <p:par>
        <p:cTn id="1" dur="indefinite" restart="never" nodeType="tmRoot"/>
      </p:par>
    </p:tnLst>
    <p:bldLst>
      <p:bldP spid="5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六</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、保障进出口农食产品供给</a:t>
            </a:r>
            <a:endPar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2"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3"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
        <p:nvSpPr>
          <p:cNvPr id="11" name="文本占位符 2"/>
          <p:cNvSpPr>
            <a:spLocks noGrp="1"/>
          </p:cNvSpPr>
          <p:nvPr/>
        </p:nvSpPr>
        <p:spPr>
          <a:xfrm>
            <a:off x="688975" y="2286635"/>
            <a:ext cx="7886700" cy="793115"/>
          </a:xfrm>
          <a:prstGeom prst="rect">
            <a:avLst/>
          </a:prstGeom>
          <a:noFill/>
          <a:ln w="9525">
            <a:noFill/>
          </a:ln>
        </p:spPr>
        <p:txBody>
          <a:bodyPr anchor="t"/>
          <a:lstStyle>
            <a:lvl1pPr marL="0" lvl="0" indent="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5000"/>
              </a:spcBef>
              <a:spcAft>
                <a:spcPct val="0"/>
              </a:spcAft>
              <a:buClr>
                <a:schemeClr val="accent2"/>
              </a:buClr>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a:lnSpc>
                <a:spcPts val="2800"/>
              </a:lnSpc>
              <a:spcBef>
                <a:spcPts val="0"/>
              </a:spcBef>
              <a:buFont typeface="Wingdings" panose="05000000000000000000" charset="0"/>
            </a:pPr>
            <a:r>
              <a:rPr lang="zh-CN" altLang="en-US" sz="2000">
                <a:solidFill>
                  <a:schemeClr val="tx1"/>
                </a:solidFill>
                <a:latin typeface="+mn-ea"/>
                <a:cs typeface="+mn-ea"/>
              </a:rPr>
              <a:t>大力支持优质动植物物种资源和粮食、冻肉等民生产品安全引进。对动物遗传物质、非食用动物产品、生物材料、水果、烟叶检疫审批由20日压缩为5个工作日。设立进出口鲜活易腐农食产品查检绿色通道，对出境活动物，出境冰鲜肉制品、水产品，进出境种苗、水果、蔬菜实行“5+2”预约查检、优先查检、优先检测。进一步强化源头监管，着力保障供港澳农食产品安全。</a:t>
            </a:r>
            <a:endParaRPr lang="zh-CN" altLang="en-US" sz="2000">
              <a:solidFill>
                <a:schemeClr val="tx1"/>
              </a:solidFill>
              <a:latin typeface="+mn-ea"/>
              <a:cs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1000" fill="hold"/>
                                        <p:tgtEl>
                                          <p:spTgt spid="6146"/>
                                        </p:tgtEl>
                                        <p:attrNameLst>
                                          <p:attrName>ppt_x</p:attrName>
                                        </p:attrNameLst>
                                      </p:cBhvr>
                                      <p:tavLst>
                                        <p:tav tm="0">
                                          <p:val>
                                            <p:strVal val="0-#ppt_w/2"/>
                                          </p:val>
                                        </p:tav>
                                        <p:tav tm="100000">
                                          <p:val>
                                            <p:strVal val="#ppt_x"/>
                                          </p:val>
                                        </p:tav>
                                      </p:tavLst>
                                    </p:anim>
                                    <p:anim calcmode="lin" valueType="num">
                                      <p:cBhvr additive="base">
                                        <p:cTn id="8" dur="10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6" grpId="1"/>
      <p:bldP spid="11" grpId="0" build="p"/>
      <p:bldP spid="11" grpId="1" build="p"/>
      <p:bldP spid="11" grpId="2" build="p"/>
      <p:bldP spid="11" grpId="3" build="p"/>
      <p:bldP spid="11" grpId="4" build="p"/>
      <p:bldP spid="11" grpId="5" build="p"/>
      <p:bldP spid="11" grpId="6" build="p"/>
      <p:bldP spid="11" grpId="7" build="p"/>
      <p:bldP spid="11" grpId="8" build="p"/>
      <p:bldP spid="11" grpId="9" build="p"/>
      <p:bldP spid="11" grpId="10" build="p"/>
      <p:bldP spid="11" grpId="11" build="p"/>
      <p:bldP spid="11" grpId="12"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4205" y="1710055"/>
            <a:ext cx="7886700" cy="572135"/>
          </a:xfrm>
        </p:spPr>
        <p:txBody>
          <a:bodyPr/>
          <a:p>
            <a:r>
              <a:rPr lang="en-US" altLang="zh-CN" sz="2800" b="1">
                <a:solidFill>
                  <a:schemeClr val="tx1"/>
                </a:solidFill>
                <a:effectLst>
                  <a:outerShdw blurRad="38100" dist="19050" dir="2700000" algn="tl" rotWithShape="0">
                    <a:schemeClr val="dk1">
                      <a:alpha val="40000"/>
                    </a:schemeClr>
                  </a:outerShdw>
                </a:effectLst>
              </a:rPr>
              <a:t> </a:t>
            </a:r>
            <a:endParaRPr lang="zh-CN" altLang="en-US" sz="2800" b="1">
              <a:solidFill>
                <a:schemeClr val="tx1"/>
              </a:solidFill>
              <a:effectLst>
                <a:outerShdw blurRad="38100" dist="19050" dir="2700000" algn="tl" rotWithShape="0">
                  <a:schemeClr val="dk1">
                    <a:alpha val="40000"/>
                  </a:schemeClr>
                </a:outerShdw>
              </a:effectLst>
            </a:endParaRPr>
          </a:p>
        </p:txBody>
      </p:sp>
      <p:sp>
        <p:nvSpPr>
          <p:cNvPr id="3" name="文本占位符 2"/>
          <p:cNvSpPr>
            <a:spLocks noGrp="1"/>
          </p:cNvSpPr>
          <p:nvPr>
            <p:ph type="body" idx="1"/>
          </p:nvPr>
        </p:nvSpPr>
        <p:spPr>
          <a:xfrm>
            <a:off x="624205" y="2600960"/>
            <a:ext cx="7193280" cy="2919095"/>
          </a:xfrm>
        </p:spPr>
        <p:txBody>
          <a:bodyPr/>
          <a:p>
            <a:pPr>
              <a:lnSpc>
                <a:spcPts val="2800"/>
              </a:lnSpc>
              <a:spcBef>
                <a:spcPts val="0"/>
              </a:spcBef>
            </a:pPr>
            <a:r>
              <a:rPr lang="zh-CN" altLang="en-US" sz="2000">
                <a:latin typeface="宋体" panose="02010600030101010101" pitchFamily="2" charset="-122"/>
                <a:ea typeface="宋体" panose="02010600030101010101" pitchFamily="2" charset="-122"/>
                <a:cs typeface="宋体" panose="02010600030101010101" pitchFamily="2" charset="-122"/>
              </a:rPr>
              <a:t>对全省出口初级食用农产品生产、加工、存放企业全面取消备案管理要求。对涉及农产品出口的行政许可事项全流程实施网上即时办理。压缩出口食品生产企业备案办理时限，一般情况下应当场办结；无法当场办结的，在3个工作日内办结。积极推荐优质食品、农产品企业获得境外注册，帮助企业获得国际新市场准入资质，拓展企业出口渠道。</a:t>
            </a:r>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sp>
        <p:nvSpPr>
          <p:cNvPr id="6146" name="标题 309249"/>
          <p:cNvSpPr>
            <a:spLocks noGrp="1"/>
          </p:cNvSpPr>
          <p:nvPr/>
        </p:nvSpPr>
        <p:spPr>
          <a:xfrm>
            <a:off x="574675" y="304800"/>
            <a:ext cx="8001000" cy="1252538"/>
          </a:xfrm>
          <a:prstGeom prst="rect">
            <a:avLst/>
          </a:prstGeom>
          <a:noFill/>
          <a:ln w="9525">
            <a:noFill/>
          </a:ln>
        </p:spPr>
        <p:txBody>
          <a:bodyPr anchor="b"/>
          <a:lstStyle>
            <a:lvl1pPr marL="0" lvl="0" indent="0" algn="l" defTabSz="914400" rtl="0" eaLnBrk="1" fontAlgn="base" latinLnBrk="0" hangingPunct="1">
              <a:lnSpc>
                <a:spcPct val="100000"/>
              </a:lnSpc>
              <a:spcBef>
                <a:spcPct val="0"/>
              </a:spcBef>
              <a:spcAft>
                <a:spcPct val="0"/>
              </a:spcAft>
              <a:buNone/>
              <a:defRPr sz="4500" b="0" i="0" u="none" kern="1200" baseline="0">
                <a:solidFill>
                  <a:schemeClr val="tx2"/>
                </a:solidFill>
                <a:latin typeface="+mj-lt"/>
                <a:ea typeface="+mj-ea"/>
                <a:cs typeface="+mj-cs"/>
              </a:defRPr>
            </a:lvl1pPr>
          </a:lstStyle>
          <a:p>
            <a:pPr defTabSz="914400">
              <a:buNone/>
            </a:pPr>
            <a:r>
              <a:rPr lang="en-US" altLang="x-none" sz="3200" b="1" kern="1200" baseline="0">
                <a:solidFill>
                  <a:schemeClr val="tx1"/>
                </a:solidFill>
                <a:latin typeface="方正大标宋简体" panose="02010601030101010101" pitchFamily="2" charset="-122"/>
                <a:ea typeface="方正大标宋简体" panose="02010601030101010101" pitchFamily="2" charset="-122"/>
                <a:cs typeface="+mj-cs"/>
              </a:rPr>
              <a:t>  </a:t>
            </a:r>
            <a:r>
              <a:rPr lang="zh-CN" altLang="en-US" sz="3200" b="1" kern="1200" baseline="0">
                <a:solidFill>
                  <a:schemeClr val="tx1"/>
                </a:solidFill>
                <a:latin typeface="方正大标宋简体" panose="02010601030101010101" pitchFamily="2" charset="-122"/>
                <a:ea typeface="方正大标宋简体" panose="02010601030101010101" pitchFamily="2" charset="-122"/>
                <a:cs typeface="+mj-cs"/>
              </a:rPr>
              <a:t>七、</a:t>
            </a:r>
            <a:r>
              <a:rPr lang="zh-CN" altLang="en-US" sz="2800" b="1" kern="1200" baseline="0">
                <a:solidFill>
                  <a:schemeClr val="tx1"/>
                </a:solidFill>
                <a:latin typeface="方正大标宋简体" panose="02010601030101010101" pitchFamily="2" charset="-122"/>
                <a:ea typeface="方正大标宋简体" panose="02010601030101010101" pitchFamily="2" charset="-122"/>
                <a:cs typeface="+mj-cs"/>
              </a:rPr>
              <a:t>加快出口食品农产品生产企业注册备案</a:t>
            </a:r>
            <a:endParaRPr lang="zh-CN" altLang="en-US" sz="2800" b="1" kern="1200" baseline="0">
              <a:solidFill>
                <a:schemeClr val="tx1"/>
              </a:solidFill>
              <a:latin typeface="方正大标宋简体" panose="02010601030101010101" pitchFamily="2" charset="-122"/>
              <a:ea typeface="方正大标宋简体" panose="02010601030101010101" pitchFamily="2" charset="-122"/>
              <a:cs typeface="+mj-cs"/>
            </a:endParaRPr>
          </a:p>
        </p:txBody>
      </p:sp>
      <p:sp>
        <p:nvSpPr>
          <p:cNvPr id="4" name="TextBox 8"/>
          <p:cNvSpPr txBox="1"/>
          <p:nvPr/>
        </p:nvSpPr>
        <p:spPr>
          <a:xfrm>
            <a:off x="1331913" y="6165850"/>
            <a:ext cx="7661275" cy="521970"/>
          </a:xfrm>
          <a:prstGeom prst="rect">
            <a:avLst/>
          </a:prstGeom>
          <a:noFill/>
        </p:spPr>
        <p:txBody>
          <a:bodyPr>
            <a:spAutoFit/>
          </a:bodyPr>
          <a:p>
            <a:r>
              <a:rPr lang="en-US" altLang="zh-CN" sz="2800" noProof="1" dirty="0">
                <a:latin typeface="Arial Black" panose="020B0A04020102020204" pitchFamily="34" charset="0"/>
                <a:ea typeface="微软雅黑" panose="020B0503020204020204" charset="-122"/>
                <a:cs typeface="+mn-cs"/>
              </a:rPr>
              <a:t> </a:t>
            </a:r>
            <a:r>
              <a:rPr lang="en-US" altLang="zh-CN" sz="2800" noProof="1" dirty="0">
                <a:latin typeface="微软雅黑" panose="020B0503020204020204" charset="-122"/>
                <a:ea typeface="微软雅黑" panose="020B0503020204020204" charset="-122"/>
                <a:cs typeface="+mn-cs"/>
              </a:rPr>
              <a:t>             </a:t>
            </a:r>
            <a:r>
              <a:rPr lang="zh-CN" altLang="en-US" sz="2000" i="1" noProof="1" dirty="0">
                <a:latin typeface="方正小标宋简体" panose="02010601030101010101" pitchFamily="2" charset="-122"/>
                <a:ea typeface="方正小标宋简体" panose="02010601030101010101" pitchFamily="2" charset="-122"/>
                <a:cs typeface="方正小标宋简体" panose="02010601030101010101" pitchFamily="2" charset="-122"/>
              </a:rPr>
              <a:t>政治建关 改革强关 依法把关 科技兴关 从严治关</a:t>
            </a:r>
            <a:endParaRPr lang="zh-CN" altLang="en-US" sz="2000" i="1" noProof="1" dirty="0">
              <a:effectLst>
                <a:outerShdw blurRad="38100" dist="38100" dir="2700000">
                  <a:srgbClr val="FFFFFF"/>
                </a:outerShdw>
              </a:effectLst>
              <a:latin typeface="方正小标宋简体" panose="02010601030101010101" pitchFamily="2" charset="-122"/>
              <a:ea typeface="方正小标宋简体" panose="02010601030101010101" pitchFamily="2" charset="-122"/>
              <a:cs typeface="方正小标宋简体" panose="02010601030101010101" pitchFamily="2" charset="-122"/>
            </a:endParaRPr>
          </a:p>
        </p:txBody>
      </p:sp>
      <p:pic>
        <p:nvPicPr>
          <p:cNvPr id="7" name="Picture 2" descr="C:\Users\Administrator\Desktop\图片1.png图片1"/>
          <p:cNvPicPr>
            <a:picLocks noChangeAspect="1"/>
          </p:cNvPicPr>
          <p:nvPr/>
        </p:nvPicPr>
        <p:blipFill>
          <a:blip r:embed="rId1"/>
          <a:srcRect/>
          <a:stretch>
            <a:fillRect/>
          </a:stretch>
        </p:blipFill>
        <p:spPr>
          <a:xfrm>
            <a:off x="250825" y="141606"/>
            <a:ext cx="857250" cy="85725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p:tgtEl>
                                          <p:spTgt spid="6146"/>
                                        </p:tgtEl>
                                        <p:attrNameLst>
                                          <p:attrName>ppt_x</p:attrName>
                                        </p:attrNameLst>
                                      </p:cBhvr>
                                      <p:tavLst>
                                        <p:tav tm="0">
                                          <p:val>
                                            <p:strVal val="#ppt_x-#ppt_w*1.125000"/>
                                          </p:val>
                                        </p:tav>
                                        <p:tav tm="100000">
                                          <p:val>
                                            <p:strVal val="#ppt_x"/>
                                          </p:val>
                                        </p:tav>
                                      </p:tavLst>
                                    </p:anim>
                                    <p:animEffect transition="in" filter="wipe(right)">
                                      <p:cBhvr>
                                        <p:cTn id="8" dur="500"/>
                                        <p:tgtEl>
                                          <p:spTgt spid="6146"/>
                                        </p:tgtEl>
                                      </p:cBhvr>
                                    </p:animEffect>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146" grpId="0"/>
    </p:bldLst>
  </p:timing>
</p:sld>
</file>

<file path=ppt/tags/tag1.xml><?xml version="1.0" encoding="utf-8"?>
<p:tagLst xmlns:p="http://schemas.openxmlformats.org/presentationml/2006/main">
  <p:tag name="KSO_WM_SLIDE_MODEL_TYPE" val="dynamicNum"/>
</p:tagLst>
</file>

<file path=ppt/theme/theme1.xml><?xml version="1.0" encoding="utf-8"?>
<a:theme xmlns:a="http://schemas.openxmlformats.org/drawingml/2006/main" name="Profile">
  <a:themeElements>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fontScheme name="">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800000"/>
        </a:lt1>
        <a:dk2>
          <a:srgbClr val="FFFFFF"/>
        </a:dk2>
        <a:lt2>
          <a:srgbClr val="A50021"/>
        </a:lt2>
        <a:accent1>
          <a:srgbClr val="FF9900"/>
        </a:accent1>
        <a:accent2>
          <a:srgbClr val="FF3300"/>
        </a:accent2>
        <a:accent3>
          <a:srgbClr val="C1AAAA"/>
        </a:accent3>
        <a:accent4>
          <a:srgbClr val="DCDCDC"/>
        </a:accent4>
        <a:accent5>
          <a:srgbClr val="FFCAAA"/>
        </a:accent5>
        <a:accent6>
          <a:srgbClr val="E52D00"/>
        </a:accent6>
        <a:hlink>
          <a:srgbClr val="FFFFCC"/>
        </a:hlink>
        <a:folHlink>
          <a:srgbClr val="FFCC99"/>
        </a:folHlink>
      </a:clrScheme>
      <a:clrMap bg1="lt1" tx1="dk1" bg2="lt2" tx2="dk2" accent1="accent1" accent2="accent2" accent3="accent3" accent4="accent4" accent5="accent5" accent6="accent6" hlink="hlink" folHlink="folHlink"/>
    </a:extraClrScheme>
    <a:extraClrScheme>
      <a:clrScheme name="">
        <a:dk1>
          <a:srgbClr val="FFFFFF"/>
        </a:dk1>
        <a:lt1>
          <a:srgbClr val="51072E"/>
        </a:lt1>
        <a:dk2>
          <a:srgbClr val="FFFFFF"/>
        </a:dk2>
        <a:lt2>
          <a:srgbClr val="3C001E"/>
        </a:lt2>
        <a:accent1>
          <a:srgbClr val="89A38F"/>
        </a:accent1>
        <a:accent2>
          <a:srgbClr val="666699"/>
        </a:accent2>
        <a:accent3>
          <a:srgbClr val="B3AAAC"/>
        </a:accent3>
        <a:accent4>
          <a:srgbClr val="DCDCDC"/>
        </a:accent4>
        <a:accent5>
          <a:srgbClr val="C4CEC6"/>
        </a:accent5>
        <a:accent6>
          <a:srgbClr val="5B5B89"/>
        </a:accent6>
        <a:hlink>
          <a:srgbClr val="808000"/>
        </a:hlink>
        <a:folHlink>
          <a:srgbClr val="666633"/>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FFFFFF"/>
        </a:dk2>
        <a:lt2>
          <a:srgbClr val="333333"/>
        </a:lt2>
        <a:accent1>
          <a:srgbClr val="3399FF"/>
        </a:accent1>
        <a:accent2>
          <a:srgbClr val="CC0000"/>
        </a:accent2>
        <a:accent3>
          <a:srgbClr val="AAAAAA"/>
        </a:accent3>
        <a:accent4>
          <a:srgbClr val="DCDCDC"/>
        </a:accent4>
        <a:accent5>
          <a:srgbClr val="ADCAFF"/>
        </a:accent5>
        <a:accent6>
          <a:srgbClr val="B70000"/>
        </a:accent6>
        <a:hlink>
          <a:srgbClr val="666699"/>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330000"/>
        </a:lt1>
        <a:dk2>
          <a:srgbClr val="FFFFFF"/>
        </a:dk2>
        <a:lt2>
          <a:srgbClr val="4B3D1B"/>
        </a:lt2>
        <a:accent1>
          <a:srgbClr val="CC9900"/>
        </a:accent1>
        <a:accent2>
          <a:srgbClr val="CC6600"/>
        </a:accent2>
        <a:accent3>
          <a:srgbClr val="ADAAAA"/>
        </a:accent3>
        <a:accent4>
          <a:srgbClr val="DCDCDC"/>
        </a:accent4>
        <a:accent5>
          <a:srgbClr val="E2CAAA"/>
        </a:accent5>
        <a:accent6>
          <a:srgbClr val="B75B00"/>
        </a:accent6>
        <a:hlink>
          <a:srgbClr val="666699"/>
        </a:hlink>
        <a:folHlink>
          <a:srgbClr val="CCCC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FFFFFF"/>
        </a:dk2>
        <a:lt2>
          <a:srgbClr val="006666"/>
        </a:lt2>
        <a:accent1>
          <a:srgbClr val="0099CC"/>
        </a:accent1>
        <a:accent2>
          <a:srgbClr val="6666FF"/>
        </a:accent2>
        <a:accent3>
          <a:srgbClr val="AAADB9"/>
        </a:accent3>
        <a:accent4>
          <a:srgbClr val="DCDCDC"/>
        </a:accent4>
        <a:accent5>
          <a:srgbClr val="AACAE2"/>
        </a:accent5>
        <a:accent6>
          <a:srgbClr val="5B5BE5"/>
        </a:accent6>
        <a:hlink>
          <a:srgbClr val="FFFFCC"/>
        </a:hlink>
        <a:folHlink>
          <a:srgbClr val="FFCC00"/>
        </a:folHlink>
      </a:clrScheme>
      <a:clrMap bg1="lt1" tx1="dk1" bg2="lt2" tx2="dk2" accent1="accent1" accent2="accent2" accent3="accent3" accent4="accent4" accent5="accent5" accent6="accent6" hlink="hlink" folHlink="folHlink"/>
    </a:extraClrScheme>
    <a:extraClrScheme>
      <a:clrScheme name="">
        <a:dk1>
          <a:srgbClr val="FFFFFF"/>
        </a:dk1>
        <a:lt1>
          <a:srgbClr val="006666"/>
        </a:lt1>
        <a:dk2>
          <a:srgbClr val="FFFFFF"/>
        </a:dk2>
        <a:lt2>
          <a:srgbClr val="003366"/>
        </a:lt2>
        <a:accent1>
          <a:srgbClr val="6699FF"/>
        </a:accent1>
        <a:accent2>
          <a:srgbClr val="00CCFF"/>
        </a:accent2>
        <a:accent3>
          <a:srgbClr val="AAB9B9"/>
        </a:accent3>
        <a:accent4>
          <a:srgbClr val="DCDCDC"/>
        </a:accent4>
        <a:accent5>
          <a:srgbClr val="B9CAFF"/>
        </a:accent5>
        <a:accent6>
          <a:srgbClr val="00B7E5"/>
        </a:accent6>
        <a:hlink>
          <a:srgbClr val="FFFFCC"/>
        </a:hlink>
        <a:folHlink>
          <a:srgbClr val="33CCCC"/>
        </a:folHlink>
      </a:clrScheme>
      <a:clrMap bg1="lt1" tx1="dk1" bg2="lt2" tx2="dk2" accent1="accent1" accent2="accent2" accent3="accent3" accent4="accent4" accent5="accent5" accent6="accent6" hlink="hlink" folHlink="folHlink"/>
    </a:extraClrScheme>
    <a:extraClrScheme>
      <a:clrScheme name="">
        <a:dk1>
          <a:srgbClr val="000000"/>
        </a:dk1>
        <a:lt1>
          <a:srgbClr val="619CB1"/>
        </a:lt1>
        <a:dk2>
          <a:srgbClr val="FFFFFF"/>
        </a:dk2>
        <a:lt2>
          <a:srgbClr val="4E899E"/>
        </a:lt2>
        <a:accent1>
          <a:srgbClr val="FFCC00"/>
        </a:accent1>
        <a:accent2>
          <a:srgbClr val="B6523E"/>
        </a:accent2>
        <a:accent3>
          <a:srgbClr val="B7CBD4"/>
        </a:accent3>
        <a:accent4>
          <a:srgbClr val="000000"/>
        </a:accent4>
        <a:accent5>
          <a:srgbClr val="FFE2AA"/>
        </a:accent5>
        <a:accent6>
          <a:srgbClr val="A3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
        <a:dk1>
          <a:srgbClr val="FFFFFF"/>
        </a:dk1>
        <a:lt1>
          <a:srgbClr val="336600"/>
        </a:lt1>
        <a:dk2>
          <a:srgbClr val="FFFFFF"/>
        </a:dk2>
        <a:lt2>
          <a:srgbClr val="598600"/>
        </a:lt2>
        <a:accent1>
          <a:srgbClr val="33CC33"/>
        </a:accent1>
        <a:accent2>
          <a:srgbClr val="99CC00"/>
        </a:accent2>
        <a:accent3>
          <a:srgbClr val="ADB9AA"/>
        </a:accent3>
        <a:accent4>
          <a:srgbClr val="DCDCDC"/>
        </a:accent4>
        <a:accent5>
          <a:srgbClr val="ADE2AD"/>
        </a:accent5>
        <a:accent6>
          <a:srgbClr val="89B700"/>
        </a:accent6>
        <a:hlink>
          <a:srgbClr val="FFCC00"/>
        </a:hlink>
        <a:folHlink>
          <a:srgbClr val="FFFF99"/>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C"/>
        </a:accent5>
        <a:accent6>
          <a:srgbClr val="B7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0</TotalTime>
  <Words>3227</Words>
  <Application>WPS 演示</Application>
  <PresentationFormat>在屏幕上显示</PresentationFormat>
  <Paragraphs>122</Paragraphs>
  <Slides>17</Slides>
  <Notes>0</Notes>
  <HiddenSlides>0</HiddenSlides>
  <MMClips>0</MMClips>
  <ScaleCrop>false</ScaleCrop>
  <HeadingPairs>
    <vt:vector size="8" baseType="variant">
      <vt:variant>
        <vt:lpstr>已用的字体</vt:lpstr>
      </vt:variant>
      <vt:variant>
        <vt:i4>15</vt:i4>
      </vt:variant>
      <vt:variant>
        <vt:lpstr>主题</vt:lpstr>
      </vt:variant>
      <vt:variant>
        <vt:i4>1</vt:i4>
      </vt:variant>
      <vt:variant>
        <vt:lpstr>幻灯片标题</vt:lpstr>
      </vt:variant>
      <vt:variant>
        <vt:i4>17</vt:i4>
      </vt:variant>
      <vt:variant>
        <vt:lpstr>自定义放映</vt:lpstr>
      </vt:variant>
      <vt:variant>
        <vt:i4>1</vt:i4>
      </vt:variant>
    </vt:vector>
  </HeadingPairs>
  <TitlesOfParts>
    <vt:vector size="34" baseType="lpstr">
      <vt:lpstr>Arial</vt:lpstr>
      <vt:lpstr>宋体</vt:lpstr>
      <vt:lpstr>Wingdings</vt:lpstr>
      <vt:lpstr>Verdana</vt:lpstr>
      <vt:lpstr>方正大标宋简体</vt:lpstr>
      <vt:lpstr>微软雅黑</vt:lpstr>
      <vt:lpstr>Arial Black</vt:lpstr>
      <vt:lpstr>方正小标宋简体</vt:lpstr>
      <vt:lpstr>方正仿宋简体</vt:lpstr>
      <vt:lpstr>Wingdings</vt:lpstr>
      <vt:lpstr>Arial Unicode MS</vt:lpstr>
      <vt:lpstr>Calibri</vt:lpstr>
      <vt:lpstr>黑体</vt:lpstr>
      <vt:lpstr>幼圆</vt:lpstr>
      <vt:lpstr>华文隶书</vt:lpstr>
      <vt:lpstr>Profile</vt:lpstr>
      <vt:lpstr>白银进口矿产品检验情况汇报</vt:lpstr>
      <vt:lpstr>  一、检验依据</vt:lpstr>
      <vt:lpstr>  一、检验依据</vt:lpstr>
      <vt:lpstr>  二、检验流程及核心关注点</vt:lpstr>
      <vt:lpstr>  二、检验流程及核心关注点</vt:lpstr>
      <vt:lpstr>  二、检验流程及核心关注点</vt:lpstr>
      <vt:lpstr>  二、检验流程及核心关注点</vt:lpstr>
      <vt:lpstr>PowerPoint 演示文稿</vt:lpstr>
      <vt:lpstr> 预估到货时间</vt:lpstr>
      <vt:lpstr>称重</vt:lpstr>
      <vt:lpstr>核查到货情况</vt:lpstr>
      <vt:lpstr>卸货</vt:lpstr>
      <vt:lpstr>取样</vt:lpstr>
      <vt:lpstr>缩分</vt:lpstr>
      <vt:lpstr>水分测试</vt:lpstr>
      <vt:lpstr>制样</vt:lpstr>
      <vt:lpstr>PowerPoint 演示文稿</vt:lpstr>
      <vt:lpstr>自定义放映 1</vt:lpstr>
    </vt:vector>
  </TitlesOfParts>
  <Company>www.ftpdown.com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满坤/机电轻纺处/甘肃出入境检验检疫局</dc:creator>
  <cp:lastModifiedBy>查验科</cp:lastModifiedBy>
  <cp:revision>187</cp:revision>
  <dcterms:created xsi:type="dcterms:W3CDTF">2011-12-11T06:10:00Z</dcterms:created>
  <dcterms:modified xsi:type="dcterms:W3CDTF">2022-06-15T08:27:44Z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ICV">
    <vt:lpwstr>CCD36A93F5E548C19ED71339CC2A2C9D</vt:lpwstr>
  </property>
</Properties>
</file>